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80" r:id="rId3"/>
    <p:sldId id="381" r:id="rId4"/>
    <p:sldId id="382" r:id="rId5"/>
    <p:sldId id="383" r:id="rId6"/>
    <p:sldId id="428" r:id="rId7"/>
    <p:sldId id="429" r:id="rId8"/>
    <p:sldId id="430" r:id="rId9"/>
    <p:sldId id="431" r:id="rId10"/>
    <p:sldId id="432" r:id="rId11"/>
    <p:sldId id="433" r:id="rId12"/>
    <p:sldId id="439" r:id="rId13"/>
    <p:sldId id="440" r:id="rId14"/>
    <p:sldId id="434" r:id="rId15"/>
    <p:sldId id="435" r:id="rId16"/>
    <p:sldId id="436" r:id="rId17"/>
    <p:sldId id="437" r:id="rId18"/>
    <p:sldId id="438" r:id="rId19"/>
    <p:sldId id="411" r:id="rId20"/>
    <p:sldId id="412" r:id="rId21"/>
    <p:sldId id="413" r:id="rId22"/>
    <p:sldId id="414" r:id="rId23"/>
    <p:sldId id="418" r:id="rId24"/>
    <p:sldId id="419" r:id="rId25"/>
    <p:sldId id="420" r:id="rId26"/>
    <p:sldId id="421" r:id="rId27"/>
    <p:sldId id="424" r:id="rId28"/>
    <p:sldId id="425" r:id="rId29"/>
    <p:sldId id="398" r:id="rId30"/>
    <p:sldId id="399" r:id="rId31"/>
    <p:sldId id="400" r:id="rId32"/>
    <p:sldId id="426" r:id="rId33"/>
    <p:sldId id="427" r:id="rId34"/>
    <p:sldId id="283" r:id="rId35"/>
    <p:sldId id="284" r:id="rId36"/>
    <p:sldId id="286" r:id="rId37"/>
    <p:sldId id="291" r:id="rId38"/>
    <p:sldId id="292" r:id="rId39"/>
    <p:sldId id="293" r:id="rId40"/>
    <p:sldId id="353" r:id="rId41"/>
    <p:sldId id="301" r:id="rId42"/>
    <p:sldId id="354" r:id="rId43"/>
    <p:sldId id="355" r:id="rId44"/>
    <p:sldId id="356" r:id="rId45"/>
    <p:sldId id="338" r:id="rId46"/>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FCD"/>
    <a:srgbClr val="F08A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94660"/>
  </p:normalViewPr>
  <p:slideViewPr>
    <p:cSldViewPr>
      <p:cViewPr>
        <p:scale>
          <a:sx n="118" d="100"/>
          <a:sy n="118" d="100"/>
        </p:scale>
        <p:origin x="-144" y="582"/>
      </p:cViewPr>
      <p:guideLst>
        <p:guide orient="horz" pos="2160"/>
        <p:guide pos="2880"/>
      </p:guideLst>
    </p:cSldViewPr>
  </p:slideViewPr>
  <p:notesTextViewPr>
    <p:cViewPr>
      <p:scale>
        <a:sx n="1" d="1"/>
        <a:sy n="1" d="1"/>
      </p:scale>
      <p:origin x="0" y="0"/>
    </p:cViewPr>
  </p:notesTextViewPr>
  <p:sorterViewPr>
    <p:cViewPr>
      <p:scale>
        <a:sx n="168" d="100"/>
        <a:sy n="168"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5C26CDC-6823-463D-9364-A17D7D959041}" type="datetimeFigureOut">
              <a:rPr lang="de-DE"/>
              <a:pPr>
                <a:defRPr/>
              </a:pPr>
              <a:t>08.05.2018</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smtClean="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DA0D926-78AC-4740-92C4-7D0EBCD5D642}" type="slidenum">
              <a:rPr lang="de-DE"/>
              <a:pPr>
                <a:defRPr/>
              </a:pPr>
              <a:t>‹Nr.›</a:t>
            </a:fld>
            <a:endParaRPr lang="de-DE"/>
          </a:p>
        </p:txBody>
      </p:sp>
    </p:spTree>
    <p:extLst>
      <p:ext uri="{BB962C8B-B14F-4D97-AF65-F5344CB8AC3E}">
        <p14:creationId xmlns:p14="http://schemas.microsoft.com/office/powerpoint/2010/main" val="14755511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5E3A889-E538-426C-90F9-66E9C1592782}" type="slidenum">
              <a:rPr lang="de-DE" altLang="de-DE" smtClean="0">
                <a:latin typeface="Times New Roman" pitchFamily="18" charset="0"/>
              </a:rPr>
              <a:pPr eaLnBrk="1" hangingPunct="1">
                <a:spcBef>
                  <a:spcPct val="0"/>
                </a:spcBef>
              </a:pPr>
              <a:t>27</a:t>
            </a:fld>
            <a:endParaRPr lang="de-DE" altLang="de-DE" smtClean="0">
              <a:latin typeface="Times New Roman" pitchFamily="18" charset="0"/>
            </a:endParaRPr>
          </a:p>
        </p:txBody>
      </p:sp>
      <p:sp>
        <p:nvSpPr>
          <p:cNvPr id="65539" name="Rectangle 2"/>
          <p:cNvSpPr>
            <a:spLocks noGrp="1" noRot="1" noChangeAspect="1" noChangeArrowheads="1" noTextEdit="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CA" altLang="de-DE"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p:nvPr>
        </p:nvSpPr>
        <p:spPr>
          <a:ln/>
        </p:spPr>
      </p:sp>
      <p:sp>
        <p:nvSpPr>
          <p:cNvPr id="819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819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E10F10A-8663-4510-9B40-A710CB125BDF}" type="slidenum">
              <a:rPr lang="de-DE" altLang="de-DE" smtClean="0"/>
              <a:pPr eaLnBrk="1" hangingPunct="1">
                <a:spcBef>
                  <a:spcPct val="0"/>
                </a:spcBef>
              </a:pPr>
              <a:t>38</a:t>
            </a:fld>
            <a:endParaRPr lang="de-DE" altLang="de-DE"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4" name="Grafik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16913" y="454025"/>
            <a:ext cx="5429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a:spLocks noChangeArrowheads="1"/>
          </p:cNvSpPr>
          <p:nvPr/>
        </p:nvSpPr>
        <p:spPr bwMode="auto">
          <a:xfrm>
            <a:off x="6318250" y="588963"/>
            <a:ext cx="19256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defRPr/>
            </a:pPr>
            <a:r>
              <a:rPr lang="de-DE" altLang="de-DE" sz="1600" dirty="0" smtClean="0">
                <a:solidFill>
                  <a:srgbClr val="008FCD"/>
                </a:solidFill>
                <a:latin typeface="Arial" charset="0"/>
              </a:rPr>
              <a:t>Staatsinstitut für</a:t>
            </a:r>
          </a:p>
          <a:p>
            <a:pPr algn="r" eaLnBrk="1" hangingPunct="1">
              <a:defRPr/>
            </a:pPr>
            <a:r>
              <a:rPr lang="de-DE" altLang="de-DE" sz="1600" dirty="0" smtClean="0">
                <a:solidFill>
                  <a:srgbClr val="008FCD"/>
                </a:solidFill>
                <a:latin typeface="Arial" charset="0"/>
              </a:rPr>
              <a:t>Frühpädagogik</a:t>
            </a:r>
          </a:p>
        </p:txBody>
      </p:sp>
      <p:pic>
        <p:nvPicPr>
          <p:cNvPr id="6" name="Grafik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260350"/>
            <a:ext cx="865187"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223000"/>
            <a:ext cx="817245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p:cNvSpPr txBox="1">
            <a:spLocks noChangeArrowheads="1"/>
          </p:cNvSpPr>
          <p:nvPr/>
        </p:nvSpPr>
        <p:spPr bwMode="auto">
          <a:xfrm>
            <a:off x="8172450" y="1412875"/>
            <a:ext cx="971550" cy="441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endParaRPr lang="de-DE" altLang="de-DE" smtClean="0"/>
          </a:p>
        </p:txBody>
      </p:sp>
      <p:sp>
        <p:nvSpPr>
          <p:cNvPr id="2" name="Titel 1"/>
          <p:cNvSpPr>
            <a:spLocks noGrp="1"/>
          </p:cNvSpPr>
          <p:nvPr>
            <p:ph type="ctrTitle"/>
          </p:nvPr>
        </p:nvSpPr>
        <p:spPr>
          <a:xfrm>
            <a:off x="0" y="2130425"/>
            <a:ext cx="8172400" cy="1514599"/>
          </a:xfrm>
        </p:spPr>
        <p:txBody>
          <a:bodyPr/>
          <a:lstStyle>
            <a:lvl1pPr>
              <a:defRPr sz="4400">
                <a:solidFill>
                  <a:srgbClr val="008FCD"/>
                </a:solidFill>
              </a:defRPr>
            </a:lvl1pPr>
          </a:lstStyle>
          <a:p>
            <a:r>
              <a:rPr lang="de-DE" smtClean="0"/>
              <a:t>Titelmasterformat durch Klicken bearbeiten</a:t>
            </a:r>
            <a:endParaRPr lang="de-DE" dirty="0"/>
          </a:p>
        </p:txBody>
      </p:sp>
      <p:sp>
        <p:nvSpPr>
          <p:cNvPr id="3" name="Untertitel 2"/>
          <p:cNvSpPr>
            <a:spLocks noGrp="1"/>
          </p:cNvSpPr>
          <p:nvPr>
            <p:ph type="subTitle" idx="1"/>
          </p:nvPr>
        </p:nvSpPr>
        <p:spPr>
          <a:xfrm>
            <a:off x="0" y="3886200"/>
            <a:ext cx="8172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Tree>
    <p:extLst>
      <p:ext uri="{BB962C8B-B14F-4D97-AF65-F5344CB8AC3E}">
        <p14:creationId xmlns:p14="http://schemas.microsoft.com/office/powerpoint/2010/main" val="99467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de-DE" smtClean="0"/>
              <a:t>Titelmasterformat durch Klicken bearbeiten</a:t>
            </a:r>
            <a:endParaRPr lang="de-DE" dirty="0"/>
          </a:p>
        </p:txBody>
      </p:sp>
      <p:sp>
        <p:nvSpPr>
          <p:cNvPr id="3" name="Inhaltsplatzhalter 2"/>
          <p:cNvSpPr>
            <a:spLocks noGrp="1"/>
          </p:cNvSpPr>
          <p:nvPr>
            <p:ph idx="1"/>
          </p:nvPr>
        </p:nvSpPr>
        <p:spPr/>
        <p:txBody>
          <a:bodyPr/>
          <a:lstStyle>
            <a:lvl1pPr>
              <a:buClr>
                <a:srgbClr val="F08A16"/>
              </a:buClr>
              <a:defRPr>
                <a:solidFill>
                  <a:schemeClr val="tx1"/>
                </a:solidFill>
              </a:defRPr>
            </a:lvl1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5" name="Fußzeilenplatzhalter 4"/>
          <p:cNvSpPr>
            <a:spLocks noGrp="1"/>
          </p:cNvSpPr>
          <p:nvPr>
            <p:ph type="ftr" sz="quarter" idx="11"/>
          </p:nvPr>
        </p:nvSpPr>
        <p:spPr/>
        <p:txBody>
          <a:bodyPr/>
          <a:lstStyle>
            <a:lvl1pPr>
              <a:defRPr/>
            </a:lvl1pPr>
          </a:lstStyle>
          <a:p>
            <a:pPr>
              <a:defRPr/>
            </a:pPr>
            <a:r>
              <a:rPr lang="de-DE"/>
              <a:t>www.ifp.bayern.de</a:t>
            </a:r>
          </a:p>
        </p:txBody>
      </p:sp>
      <p:sp>
        <p:nvSpPr>
          <p:cNvPr id="6" name="Foliennummernplatzhalter 5"/>
          <p:cNvSpPr>
            <a:spLocks noGrp="1"/>
          </p:cNvSpPr>
          <p:nvPr>
            <p:ph type="sldNum" sz="quarter" idx="12"/>
          </p:nvPr>
        </p:nvSpPr>
        <p:spPr/>
        <p:txBody>
          <a:bodyPr/>
          <a:lstStyle>
            <a:lvl1pPr>
              <a:defRPr/>
            </a:lvl1pPr>
          </a:lstStyle>
          <a:p>
            <a:pPr>
              <a:defRPr/>
            </a:pPr>
            <a:fld id="{7EAACE4E-922C-4FF6-9762-FCC266574D0A}" type="slidenum">
              <a:rPr lang="de-DE"/>
              <a:pPr>
                <a:defRPr/>
              </a:pPr>
              <a:t>‹Nr.›</a:t>
            </a:fld>
            <a:endParaRPr lang="de-DE" dirty="0"/>
          </a:p>
        </p:txBody>
      </p:sp>
    </p:spTree>
    <p:extLst>
      <p:ext uri="{BB962C8B-B14F-4D97-AF65-F5344CB8AC3E}">
        <p14:creationId xmlns:p14="http://schemas.microsoft.com/office/powerpoint/2010/main" val="426906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5" name="Fußzeilenplatzhalter 4"/>
          <p:cNvSpPr>
            <a:spLocks noGrp="1"/>
          </p:cNvSpPr>
          <p:nvPr>
            <p:ph type="ftr" sz="quarter" idx="11"/>
          </p:nvPr>
        </p:nvSpPr>
        <p:spPr/>
        <p:txBody>
          <a:bodyPr/>
          <a:lstStyle>
            <a:lvl1pPr>
              <a:defRPr/>
            </a:lvl1pPr>
          </a:lstStyle>
          <a:p>
            <a:pPr>
              <a:defRPr/>
            </a:pPr>
            <a:r>
              <a:rPr lang="de-DE"/>
              <a:t>www.ifp.bayern.de</a:t>
            </a:r>
          </a:p>
        </p:txBody>
      </p:sp>
      <p:sp>
        <p:nvSpPr>
          <p:cNvPr id="6" name="Foliennummernplatzhalter 5"/>
          <p:cNvSpPr>
            <a:spLocks noGrp="1"/>
          </p:cNvSpPr>
          <p:nvPr>
            <p:ph type="sldNum" sz="quarter" idx="12"/>
          </p:nvPr>
        </p:nvSpPr>
        <p:spPr/>
        <p:txBody>
          <a:bodyPr/>
          <a:lstStyle>
            <a:lvl1pPr>
              <a:defRPr/>
            </a:lvl1pPr>
          </a:lstStyle>
          <a:p>
            <a:pPr>
              <a:defRPr/>
            </a:pPr>
            <a:fld id="{0440CFEE-BCEB-40F6-AA4D-DABE70BF72D6}" type="slidenum">
              <a:rPr lang="de-DE"/>
              <a:pPr>
                <a:defRPr/>
              </a:pPr>
              <a:t>‹Nr.›</a:t>
            </a:fld>
            <a:endParaRPr lang="de-DE" dirty="0"/>
          </a:p>
        </p:txBody>
      </p:sp>
    </p:spTree>
    <p:extLst>
      <p:ext uri="{BB962C8B-B14F-4D97-AF65-F5344CB8AC3E}">
        <p14:creationId xmlns:p14="http://schemas.microsoft.com/office/powerpoint/2010/main" val="2024209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6" name="Fußzeilenplatzhalter 4"/>
          <p:cNvSpPr>
            <a:spLocks noGrp="1"/>
          </p:cNvSpPr>
          <p:nvPr>
            <p:ph type="ftr" sz="quarter" idx="11"/>
          </p:nvPr>
        </p:nvSpPr>
        <p:spPr/>
        <p:txBody>
          <a:bodyPr/>
          <a:lstStyle>
            <a:lvl1pPr>
              <a:defRPr/>
            </a:lvl1pPr>
          </a:lstStyle>
          <a:p>
            <a:pPr>
              <a:defRPr/>
            </a:pPr>
            <a:r>
              <a:rPr lang="de-DE"/>
              <a:t>www.ifp.bayern.de</a:t>
            </a:r>
          </a:p>
        </p:txBody>
      </p:sp>
      <p:sp>
        <p:nvSpPr>
          <p:cNvPr id="7" name="Foliennummernplatzhalter 5"/>
          <p:cNvSpPr>
            <a:spLocks noGrp="1"/>
          </p:cNvSpPr>
          <p:nvPr>
            <p:ph type="sldNum" sz="quarter" idx="12"/>
          </p:nvPr>
        </p:nvSpPr>
        <p:spPr/>
        <p:txBody>
          <a:bodyPr/>
          <a:lstStyle>
            <a:lvl1pPr>
              <a:defRPr/>
            </a:lvl1pPr>
          </a:lstStyle>
          <a:p>
            <a:pPr>
              <a:defRPr/>
            </a:pPr>
            <a:fld id="{5AA32A4C-8149-4313-81B3-A63C91F1855D}" type="slidenum">
              <a:rPr lang="de-DE"/>
              <a:pPr>
                <a:defRPr/>
              </a:pPr>
              <a:t>‹Nr.›</a:t>
            </a:fld>
            <a:endParaRPr lang="de-DE" dirty="0"/>
          </a:p>
        </p:txBody>
      </p:sp>
    </p:spTree>
    <p:extLst>
      <p:ext uri="{BB962C8B-B14F-4D97-AF65-F5344CB8AC3E}">
        <p14:creationId xmlns:p14="http://schemas.microsoft.com/office/powerpoint/2010/main" val="2070200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8" name="Fußzeilenplatzhalter 4"/>
          <p:cNvSpPr>
            <a:spLocks noGrp="1"/>
          </p:cNvSpPr>
          <p:nvPr>
            <p:ph type="ftr" sz="quarter" idx="11"/>
          </p:nvPr>
        </p:nvSpPr>
        <p:spPr/>
        <p:txBody>
          <a:bodyPr/>
          <a:lstStyle>
            <a:lvl1pPr>
              <a:defRPr/>
            </a:lvl1pPr>
          </a:lstStyle>
          <a:p>
            <a:pPr>
              <a:defRPr/>
            </a:pPr>
            <a:r>
              <a:rPr lang="de-DE"/>
              <a:t>www.ifp.bayern.de</a:t>
            </a:r>
          </a:p>
        </p:txBody>
      </p:sp>
      <p:sp>
        <p:nvSpPr>
          <p:cNvPr id="9" name="Foliennummernplatzhalter 5"/>
          <p:cNvSpPr>
            <a:spLocks noGrp="1"/>
          </p:cNvSpPr>
          <p:nvPr>
            <p:ph type="sldNum" sz="quarter" idx="12"/>
          </p:nvPr>
        </p:nvSpPr>
        <p:spPr/>
        <p:txBody>
          <a:bodyPr/>
          <a:lstStyle>
            <a:lvl1pPr>
              <a:defRPr/>
            </a:lvl1pPr>
          </a:lstStyle>
          <a:p>
            <a:pPr>
              <a:defRPr/>
            </a:pPr>
            <a:fld id="{389CA48E-631E-43BE-A8AB-473242FAC1D4}" type="slidenum">
              <a:rPr lang="de-DE"/>
              <a:pPr>
                <a:defRPr/>
              </a:pPr>
              <a:t>‹Nr.›</a:t>
            </a:fld>
            <a:endParaRPr lang="de-DE" dirty="0"/>
          </a:p>
        </p:txBody>
      </p:sp>
    </p:spTree>
    <p:extLst>
      <p:ext uri="{BB962C8B-B14F-4D97-AF65-F5344CB8AC3E}">
        <p14:creationId xmlns:p14="http://schemas.microsoft.com/office/powerpoint/2010/main" val="3450358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4" name="Fußzeilenplatzhalter 4"/>
          <p:cNvSpPr>
            <a:spLocks noGrp="1"/>
          </p:cNvSpPr>
          <p:nvPr>
            <p:ph type="ftr" sz="quarter" idx="11"/>
          </p:nvPr>
        </p:nvSpPr>
        <p:spPr/>
        <p:txBody>
          <a:bodyPr/>
          <a:lstStyle>
            <a:lvl1pPr>
              <a:defRPr/>
            </a:lvl1pPr>
          </a:lstStyle>
          <a:p>
            <a:pPr>
              <a:defRPr/>
            </a:pPr>
            <a:r>
              <a:rPr lang="de-DE"/>
              <a:t>www.ifp.bayern.de</a:t>
            </a:r>
          </a:p>
        </p:txBody>
      </p:sp>
      <p:sp>
        <p:nvSpPr>
          <p:cNvPr id="5" name="Foliennummernplatzhalter 5"/>
          <p:cNvSpPr>
            <a:spLocks noGrp="1"/>
          </p:cNvSpPr>
          <p:nvPr>
            <p:ph type="sldNum" sz="quarter" idx="12"/>
          </p:nvPr>
        </p:nvSpPr>
        <p:spPr/>
        <p:txBody>
          <a:bodyPr/>
          <a:lstStyle>
            <a:lvl1pPr>
              <a:defRPr/>
            </a:lvl1pPr>
          </a:lstStyle>
          <a:p>
            <a:pPr>
              <a:defRPr/>
            </a:pPr>
            <a:fld id="{25798A30-EF43-461F-9502-AD26710947EC}" type="slidenum">
              <a:rPr lang="de-DE"/>
              <a:pPr>
                <a:defRPr/>
              </a:pPr>
              <a:t>‹Nr.›</a:t>
            </a:fld>
            <a:endParaRPr lang="de-DE" dirty="0"/>
          </a:p>
        </p:txBody>
      </p:sp>
    </p:spTree>
    <p:extLst>
      <p:ext uri="{BB962C8B-B14F-4D97-AF65-F5344CB8AC3E}">
        <p14:creationId xmlns:p14="http://schemas.microsoft.com/office/powerpoint/2010/main" val="3465050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3" name="Fußzeilenplatzhalter 4"/>
          <p:cNvSpPr>
            <a:spLocks noGrp="1"/>
          </p:cNvSpPr>
          <p:nvPr>
            <p:ph type="ftr" sz="quarter" idx="11"/>
          </p:nvPr>
        </p:nvSpPr>
        <p:spPr/>
        <p:txBody>
          <a:bodyPr/>
          <a:lstStyle>
            <a:lvl1pPr>
              <a:defRPr/>
            </a:lvl1pPr>
          </a:lstStyle>
          <a:p>
            <a:pPr>
              <a:defRPr/>
            </a:pPr>
            <a:r>
              <a:rPr lang="de-DE"/>
              <a:t>www.ifp.bayern.de</a:t>
            </a:r>
          </a:p>
        </p:txBody>
      </p:sp>
      <p:sp>
        <p:nvSpPr>
          <p:cNvPr id="4" name="Foliennummernplatzhalter 5"/>
          <p:cNvSpPr>
            <a:spLocks noGrp="1"/>
          </p:cNvSpPr>
          <p:nvPr>
            <p:ph type="sldNum" sz="quarter" idx="12"/>
          </p:nvPr>
        </p:nvSpPr>
        <p:spPr/>
        <p:txBody>
          <a:bodyPr/>
          <a:lstStyle>
            <a:lvl1pPr>
              <a:defRPr/>
            </a:lvl1pPr>
          </a:lstStyle>
          <a:p>
            <a:pPr>
              <a:defRPr/>
            </a:pPr>
            <a:fld id="{C70D39E5-089A-40ED-A297-500F1B716FEC}" type="slidenum">
              <a:rPr lang="de-DE"/>
              <a:pPr>
                <a:defRPr/>
              </a:pPr>
              <a:t>‹Nr.›</a:t>
            </a:fld>
            <a:endParaRPr lang="de-DE" dirty="0"/>
          </a:p>
        </p:txBody>
      </p:sp>
    </p:spTree>
    <p:extLst>
      <p:ext uri="{BB962C8B-B14F-4D97-AF65-F5344CB8AC3E}">
        <p14:creationId xmlns:p14="http://schemas.microsoft.com/office/powerpoint/2010/main" val="914676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6" name="Fußzeilenplatzhalter 4"/>
          <p:cNvSpPr>
            <a:spLocks noGrp="1"/>
          </p:cNvSpPr>
          <p:nvPr>
            <p:ph type="ftr" sz="quarter" idx="11"/>
          </p:nvPr>
        </p:nvSpPr>
        <p:spPr/>
        <p:txBody>
          <a:bodyPr/>
          <a:lstStyle>
            <a:lvl1pPr>
              <a:defRPr/>
            </a:lvl1pPr>
          </a:lstStyle>
          <a:p>
            <a:pPr>
              <a:defRPr/>
            </a:pPr>
            <a:r>
              <a:rPr lang="de-DE"/>
              <a:t>www.ifp.bayern.de</a:t>
            </a:r>
          </a:p>
        </p:txBody>
      </p:sp>
      <p:sp>
        <p:nvSpPr>
          <p:cNvPr id="7" name="Foliennummernplatzhalter 5"/>
          <p:cNvSpPr>
            <a:spLocks noGrp="1"/>
          </p:cNvSpPr>
          <p:nvPr>
            <p:ph type="sldNum" sz="quarter" idx="12"/>
          </p:nvPr>
        </p:nvSpPr>
        <p:spPr/>
        <p:txBody>
          <a:bodyPr/>
          <a:lstStyle>
            <a:lvl1pPr>
              <a:defRPr/>
            </a:lvl1pPr>
          </a:lstStyle>
          <a:p>
            <a:pPr>
              <a:defRPr/>
            </a:pPr>
            <a:fld id="{ECCD8656-F758-4A23-BD24-08061B107AA6}" type="slidenum">
              <a:rPr lang="de-DE"/>
              <a:pPr>
                <a:defRPr/>
              </a:pPr>
              <a:t>‹Nr.›</a:t>
            </a:fld>
            <a:endParaRPr lang="de-DE" dirty="0"/>
          </a:p>
        </p:txBody>
      </p:sp>
    </p:spTree>
    <p:extLst>
      <p:ext uri="{BB962C8B-B14F-4D97-AF65-F5344CB8AC3E}">
        <p14:creationId xmlns:p14="http://schemas.microsoft.com/office/powerpoint/2010/main" val="302234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6" name="Fußzeilenplatzhalter 4"/>
          <p:cNvSpPr>
            <a:spLocks noGrp="1"/>
          </p:cNvSpPr>
          <p:nvPr>
            <p:ph type="ftr" sz="quarter" idx="11"/>
          </p:nvPr>
        </p:nvSpPr>
        <p:spPr/>
        <p:txBody>
          <a:bodyPr/>
          <a:lstStyle>
            <a:lvl1pPr>
              <a:defRPr/>
            </a:lvl1pPr>
          </a:lstStyle>
          <a:p>
            <a:pPr>
              <a:defRPr/>
            </a:pPr>
            <a:r>
              <a:rPr lang="de-DE"/>
              <a:t>www.ifp.bayern.de</a:t>
            </a:r>
          </a:p>
        </p:txBody>
      </p:sp>
      <p:sp>
        <p:nvSpPr>
          <p:cNvPr id="7" name="Foliennummernplatzhalter 5"/>
          <p:cNvSpPr>
            <a:spLocks noGrp="1"/>
          </p:cNvSpPr>
          <p:nvPr>
            <p:ph type="sldNum" sz="quarter" idx="12"/>
          </p:nvPr>
        </p:nvSpPr>
        <p:spPr/>
        <p:txBody>
          <a:bodyPr/>
          <a:lstStyle>
            <a:lvl1pPr>
              <a:defRPr/>
            </a:lvl1pPr>
          </a:lstStyle>
          <a:p>
            <a:pPr>
              <a:defRPr/>
            </a:pPr>
            <a:fld id="{66145A18-6B3E-4446-B88F-D256331114D8}" type="slidenum">
              <a:rPr lang="de-DE"/>
              <a:pPr>
                <a:defRPr/>
              </a:pPr>
              <a:t>‹Nr.›</a:t>
            </a:fld>
            <a:endParaRPr lang="de-DE" dirty="0"/>
          </a:p>
        </p:txBody>
      </p:sp>
    </p:spTree>
    <p:extLst>
      <p:ext uri="{BB962C8B-B14F-4D97-AF65-F5344CB8AC3E}">
        <p14:creationId xmlns:p14="http://schemas.microsoft.com/office/powerpoint/2010/main" val="148461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5" name="Fußzeilenplatzhalter 4"/>
          <p:cNvSpPr>
            <a:spLocks noGrp="1"/>
          </p:cNvSpPr>
          <p:nvPr>
            <p:ph type="ftr" sz="quarter" idx="11"/>
          </p:nvPr>
        </p:nvSpPr>
        <p:spPr/>
        <p:txBody>
          <a:bodyPr/>
          <a:lstStyle>
            <a:lvl1pPr>
              <a:defRPr/>
            </a:lvl1pPr>
          </a:lstStyle>
          <a:p>
            <a:pPr>
              <a:defRPr/>
            </a:pPr>
            <a:r>
              <a:rPr lang="de-DE"/>
              <a:t>www.ifp.bayern.de</a:t>
            </a:r>
          </a:p>
        </p:txBody>
      </p:sp>
      <p:sp>
        <p:nvSpPr>
          <p:cNvPr id="6" name="Foliennummernplatzhalter 5"/>
          <p:cNvSpPr>
            <a:spLocks noGrp="1"/>
          </p:cNvSpPr>
          <p:nvPr>
            <p:ph type="sldNum" sz="quarter" idx="12"/>
          </p:nvPr>
        </p:nvSpPr>
        <p:spPr/>
        <p:txBody>
          <a:bodyPr/>
          <a:lstStyle>
            <a:lvl1pPr>
              <a:defRPr/>
            </a:lvl1pPr>
          </a:lstStyle>
          <a:p>
            <a:pPr>
              <a:defRPr/>
            </a:pPr>
            <a:fld id="{10934834-73EA-4E19-B6D3-431F1A9C359C}" type="slidenum">
              <a:rPr lang="de-DE"/>
              <a:pPr>
                <a:defRPr/>
              </a:pPr>
              <a:t>‹Nr.›</a:t>
            </a:fld>
            <a:endParaRPr lang="de-DE" dirty="0"/>
          </a:p>
        </p:txBody>
      </p:sp>
    </p:spTree>
    <p:extLst>
      <p:ext uri="{BB962C8B-B14F-4D97-AF65-F5344CB8AC3E}">
        <p14:creationId xmlns:p14="http://schemas.microsoft.com/office/powerpoint/2010/main" val="78399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r>
              <a:rPr lang="de-DE"/>
              <a:t>Datum / Referent*in</a:t>
            </a:r>
            <a:endParaRPr lang="de-DE" dirty="0"/>
          </a:p>
        </p:txBody>
      </p:sp>
      <p:sp>
        <p:nvSpPr>
          <p:cNvPr id="5" name="Fußzeilenplatzhalter 4"/>
          <p:cNvSpPr>
            <a:spLocks noGrp="1"/>
          </p:cNvSpPr>
          <p:nvPr>
            <p:ph type="ftr" sz="quarter" idx="11"/>
          </p:nvPr>
        </p:nvSpPr>
        <p:spPr/>
        <p:txBody>
          <a:bodyPr/>
          <a:lstStyle>
            <a:lvl1pPr>
              <a:defRPr/>
            </a:lvl1pPr>
          </a:lstStyle>
          <a:p>
            <a:pPr>
              <a:defRPr/>
            </a:pPr>
            <a:r>
              <a:rPr lang="de-DE"/>
              <a:t>www.ifp.bayern.de</a:t>
            </a:r>
          </a:p>
        </p:txBody>
      </p:sp>
      <p:sp>
        <p:nvSpPr>
          <p:cNvPr id="6" name="Foliennummernplatzhalter 5"/>
          <p:cNvSpPr>
            <a:spLocks noGrp="1"/>
          </p:cNvSpPr>
          <p:nvPr>
            <p:ph type="sldNum" sz="quarter" idx="12"/>
          </p:nvPr>
        </p:nvSpPr>
        <p:spPr/>
        <p:txBody>
          <a:bodyPr/>
          <a:lstStyle>
            <a:lvl1pPr>
              <a:defRPr/>
            </a:lvl1pPr>
          </a:lstStyle>
          <a:p>
            <a:pPr>
              <a:defRPr/>
            </a:pPr>
            <a:fld id="{5FB3FA01-6B39-4F48-9FAE-3B692A684E02}" type="slidenum">
              <a:rPr lang="de-DE"/>
              <a:pPr>
                <a:defRPr/>
              </a:pPr>
              <a:t>‹Nr.›</a:t>
            </a:fld>
            <a:endParaRPr lang="de-DE" dirty="0"/>
          </a:p>
        </p:txBody>
      </p:sp>
    </p:spTree>
    <p:extLst>
      <p:ext uri="{BB962C8B-B14F-4D97-AF65-F5344CB8AC3E}">
        <p14:creationId xmlns:p14="http://schemas.microsoft.com/office/powerpoint/2010/main" val="2939670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250825" y="908050"/>
            <a:ext cx="7920038" cy="509588"/>
          </a:xfrm>
        </p:spPr>
        <p:txBody>
          <a:bodyPr/>
          <a:lstStyle/>
          <a:p>
            <a:r>
              <a:rPr lang="en-US"/>
              <a:t>Titelmasterformat durch Klicken bearbeiten</a:t>
            </a:r>
            <a:endParaRPr lang="de-DE"/>
          </a:p>
        </p:txBody>
      </p:sp>
      <p:sp>
        <p:nvSpPr>
          <p:cNvPr id="3" name="Inhaltsplatzhalter 2"/>
          <p:cNvSpPr>
            <a:spLocks noGrp="1"/>
          </p:cNvSpPr>
          <p:nvPr>
            <p:ph sz="half" idx="1"/>
          </p:nvPr>
        </p:nvSpPr>
        <p:spPr>
          <a:xfrm>
            <a:off x="250825" y="1600200"/>
            <a:ext cx="3919538" cy="5068888"/>
          </a:xfr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quarter" idx="2"/>
          </p:nvPr>
        </p:nvSpPr>
        <p:spPr>
          <a:xfrm>
            <a:off x="4322763" y="1600200"/>
            <a:ext cx="3921125" cy="2457450"/>
          </a:xfr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Inhaltsplatzhalter 4"/>
          <p:cNvSpPr>
            <a:spLocks noGrp="1"/>
          </p:cNvSpPr>
          <p:nvPr>
            <p:ph sz="quarter" idx="3"/>
          </p:nvPr>
        </p:nvSpPr>
        <p:spPr>
          <a:xfrm>
            <a:off x="4322763" y="4210050"/>
            <a:ext cx="3921125" cy="2459038"/>
          </a:xfr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6" name="Rectangle 5"/>
          <p:cNvSpPr>
            <a:spLocks noGrp="1" noChangeArrowheads="1"/>
          </p:cNvSpPr>
          <p:nvPr>
            <p:ph type="ftr" sz="quarter" idx="10"/>
          </p:nvPr>
        </p:nvSpPr>
        <p:spPr/>
        <p:txBody>
          <a:bodyPr/>
          <a:lstStyle>
            <a:lvl1pPr>
              <a:defRPr/>
            </a:lvl1pPr>
          </a:lstStyle>
          <a:p>
            <a:pPr>
              <a:defRPr/>
            </a:pPr>
            <a:r>
              <a:rPr lang="de-DE"/>
              <a:t>(Ur)Vertrauen entsteht in der Kindheit Vortrag in der Reihe Wertvolle Kinder  Bregenz 30.01.2013</a:t>
            </a:r>
          </a:p>
        </p:txBody>
      </p:sp>
    </p:spTree>
    <p:extLst>
      <p:ext uri="{BB962C8B-B14F-4D97-AF65-F5344CB8AC3E}">
        <p14:creationId xmlns:p14="http://schemas.microsoft.com/office/powerpoint/2010/main" val="1122228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50825" y="908050"/>
            <a:ext cx="7920038" cy="509588"/>
          </a:xfrm>
        </p:spPr>
        <p:txBody>
          <a:bodyPr/>
          <a:lstStyle/>
          <a:p>
            <a:r>
              <a:rPr lang="en-US"/>
              <a:t>Titelmasterformat durch Klicken bearbeiten</a:t>
            </a:r>
            <a:endParaRPr lang="de-DE"/>
          </a:p>
        </p:txBody>
      </p:sp>
      <p:sp>
        <p:nvSpPr>
          <p:cNvPr id="3" name="Textplatzhalter 2"/>
          <p:cNvSpPr>
            <a:spLocks noGrp="1"/>
          </p:cNvSpPr>
          <p:nvPr>
            <p:ph type="body" sz="half" idx="1"/>
          </p:nvPr>
        </p:nvSpPr>
        <p:spPr>
          <a:xfrm>
            <a:off x="250825" y="1600200"/>
            <a:ext cx="3919538" cy="5068888"/>
          </a:xfr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half" idx="2"/>
          </p:nvPr>
        </p:nvSpPr>
        <p:spPr>
          <a:xfrm>
            <a:off x="4322763" y="1600200"/>
            <a:ext cx="3921125" cy="5068888"/>
          </a:xfr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Rectangle 5"/>
          <p:cNvSpPr>
            <a:spLocks noGrp="1" noChangeArrowheads="1"/>
          </p:cNvSpPr>
          <p:nvPr>
            <p:ph type="ftr" sz="quarter" idx="10"/>
          </p:nvPr>
        </p:nvSpPr>
        <p:spPr/>
        <p:txBody>
          <a:bodyPr/>
          <a:lstStyle>
            <a:lvl1pPr>
              <a:defRPr/>
            </a:lvl1pPr>
          </a:lstStyle>
          <a:p>
            <a:pPr>
              <a:defRPr/>
            </a:pPr>
            <a:r>
              <a:rPr lang="de-DE"/>
              <a:t>(Ur)Vertrauen entsteht in der Kindheit Vortrag in der Reihe Wertvolle Kinder  Bregenz 30.01.2013</a:t>
            </a:r>
          </a:p>
        </p:txBody>
      </p:sp>
    </p:spTree>
    <p:extLst>
      <p:ext uri="{BB962C8B-B14F-4D97-AF65-F5344CB8AC3E}">
        <p14:creationId xmlns:p14="http://schemas.microsoft.com/office/powerpoint/2010/main" val="142914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Textplatzhalter 2"/>
          <p:cNvSpPr>
            <a:spLocks noGrp="1"/>
          </p:cNvSpPr>
          <p:nvPr>
            <p:ph type="body" idx="1"/>
          </p:nvPr>
        </p:nvSpPr>
        <p:spPr bwMode="auto">
          <a:xfrm>
            <a:off x="457200" y="1700213"/>
            <a:ext cx="82296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1"/>
            <a:r>
              <a:rPr lang="de-DE" altLang="de-DE" smtClean="0"/>
              <a:t>Zweite Ebene</a:t>
            </a:r>
          </a:p>
          <a:p>
            <a:pPr lvl="2"/>
            <a:r>
              <a:rPr lang="de-DE" altLang="de-DE" smtClean="0"/>
              <a:t>Dritte Ebene</a:t>
            </a:r>
          </a:p>
          <a:p>
            <a:pPr lvl="3"/>
            <a:r>
              <a:rPr lang="de-DE" altLang="de-DE" smtClean="0"/>
              <a:t>Vierte Ebene</a:t>
            </a:r>
          </a:p>
        </p:txBody>
      </p:sp>
      <p:sp>
        <p:nvSpPr>
          <p:cNvPr id="7"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aseline="0">
                <a:solidFill>
                  <a:srgbClr val="008FCD"/>
                </a:solidFill>
                <a:latin typeface="+mn-lt"/>
                <a:cs typeface="+mn-cs"/>
              </a:defRPr>
            </a:lvl1pPr>
          </a:lstStyle>
          <a:p>
            <a:pPr>
              <a:defRPr/>
            </a:pPr>
            <a:r>
              <a:rPr lang="de-DE"/>
              <a:t>Datum / Referent*in</a:t>
            </a:r>
            <a:endParaRPr lang="de-DE" dirty="0"/>
          </a:p>
        </p:txBody>
      </p:sp>
      <p:sp>
        <p:nvSpPr>
          <p:cNvPr id="8"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aseline="0">
                <a:solidFill>
                  <a:srgbClr val="008FCD"/>
                </a:solidFill>
                <a:latin typeface="+mn-lt"/>
                <a:cs typeface="+mn-cs"/>
              </a:defRPr>
            </a:lvl1pPr>
          </a:lstStyle>
          <a:p>
            <a:pPr>
              <a:defRPr/>
            </a:pPr>
            <a:r>
              <a:rPr lang="de-DE"/>
              <a:t>www.ifp.bayern.de</a:t>
            </a:r>
          </a:p>
        </p:txBody>
      </p:sp>
      <p:sp>
        <p:nvSpPr>
          <p:cNvPr id="9" name="Foliennummernplatzhalter 5"/>
          <p:cNvSpPr>
            <a:spLocks noGrp="1"/>
          </p:cNvSpPr>
          <p:nvPr>
            <p:ph type="sldNum" sz="quarter" idx="4"/>
          </p:nvPr>
        </p:nvSpPr>
        <p:spPr>
          <a:xfrm>
            <a:off x="6553200" y="6356350"/>
            <a:ext cx="2122488" cy="365125"/>
          </a:xfrm>
          <a:prstGeom prst="rect">
            <a:avLst/>
          </a:prstGeom>
        </p:spPr>
        <p:txBody>
          <a:bodyPr vert="horz" lIns="91440" tIns="45720" rIns="91440" bIns="45720" rtlCol="0" anchor="ctr"/>
          <a:lstStyle>
            <a:lvl1pPr algn="r" fontAlgn="auto">
              <a:spcBef>
                <a:spcPts val="0"/>
              </a:spcBef>
              <a:spcAft>
                <a:spcPts val="0"/>
              </a:spcAft>
              <a:defRPr sz="1200" b="0" baseline="0">
                <a:solidFill>
                  <a:srgbClr val="008FCD"/>
                </a:solidFill>
                <a:latin typeface="+mn-lt"/>
                <a:cs typeface="+mn-cs"/>
              </a:defRPr>
            </a:lvl1pPr>
          </a:lstStyle>
          <a:p>
            <a:pPr>
              <a:defRPr/>
            </a:pPr>
            <a:fld id="{DB15B09B-375F-46EF-A5F3-5FEBFDC487EF}" type="slidenum">
              <a:rPr lang="de-DE"/>
              <a:pPr>
                <a:defRPr/>
              </a:pPr>
              <a:t>‹Nr.›</a:t>
            </a:fld>
            <a:endParaRPr lang="de-DE" dirty="0"/>
          </a:p>
        </p:txBody>
      </p:sp>
      <p:sp>
        <p:nvSpPr>
          <p:cNvPr id="10" name="Rechteck 9"/>
          <p:cNvSpPr/>
          <p:nvPr/>
        </p:nvSpPr>
        <p:spPr>
          <a:xfrm>
            <a:off x="971550" y="1514475"/>
            <a:ext cx="8172450" cy="114300"/>
          </a:xfrm>
          <a:prstGeom prst="rect">
            <a:avLst/>
          </a:prstGeom>
          <a:solidFill>
            <a:srgbClr val="F08A1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hteck 10"/>
          <p:cNvSpPr/>
          <p:nvPr/>
        </p:nvSpPr>
        <p:spPr>
          <a:xfrm>
            <a:off x="0" y="1514475"/>
            <a:ext cx="900113" cy="114300"/>
          </a:xfrm>
          <a:prstGeom prst="rect">
            <a:avLst/>
          </a:prstGeom>
          <a:solidFill>
            <a:srgbClr val="008FCD"/>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815"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7" r:id="rId12"/>
    <p:sldLayoutId id="2147483818" r:id="rId13"/>
  </p:sldLayoutIdLst>
  <p:timing>
    <p:tnLst>
      <p:par>
        <p:cTn id="1" dur="indefinite" restart="never" nodeType="tmRoot"/>
      </p:par>
    </p:tnLst>
  </p:timing>
  <p:hf hdr="0"/>
  <p:txStyles>
    <p:titleStyle>
      <a:lvl1pPr algn="ctr"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p:titleStyle>
    <p:bodyStyle>
      <a:lvl1pPr marL="342900" indent="-342900" algn="l" rtl="0" eaLnBrk="1" fontAlgn="base" hangingPunct="1">
        <a:spcBef>
          <a:spcPct val="20000"/>
        </a:spcBef>
        <a:spcAft>
          <a:spcPct val="0"/>
        </a:spcAft>
        <a:buClr>
          <a:srgbClr val="F08A16"/>
        </a:buClr>
        <a:buFont typeface="Arial" charset="0"/>
        <a:buChar char="•"/>
        <a:defRPr sz="24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8EB4E3"/>
        </a:buClr>
        <a:buFont typeface="Arial" charset="0"/>
        <a:buChar char="–"/>
        <a:defRPr sz="20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FAC090"/>
        </a:buClr>
        <a:buFont typeface="Arial" charset="0"/>
        <a:buChar char="•"/>
        <a:defRPr sz="16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12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hyperlink" Target="http://home.arcor.de/eberhard.liss/hirnforschung/roth-gehirn+seele.htm#Roth2001"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stmas.bayern.de/broschueren/index.php"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hyperlink" Target="http://www.bkk-bayern.de/uploads/media/" TargetMode="External"/><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p:cNvSpPr>
            <a:spLocks noGrp="1"/>
          </p:cNvSpPr>
          <p:nvPr>
            <p:ph type="ctrTitle"/>
          </p:nvPr>
        </p:nvSpPr>
        <p:spPr>
          <a:xfrm>
            <a:off x="323528" y="2420888"/>
            <a:ext cx="8172450" cy="1514475"/>
          </a:xfrm>
        </p:spPr>
        <p:txBody>
          <a:bodyPr/>
          <a:lstStyle/>
          <a:p>
            <a:r>
              <a:rPr lang="de-DE" altLang="de-DE" dirty="0" smtClean="0"/>
              <a:t>(Ur)-Vertrauen </a:t>
            </a:r>
            <a:br>
              <a:rPr lang="de-DE" altLang="de-DE" dirty="0" smtClean="0"/>
            </a:br>
            <a:r>
              <a:rPr lang="de-DE" altLang="de-DE" dirty="0" smtClean="0"/>
              <a:t>beginnt in der Kindheit</a:t>
            </a:r>
          </a:p>
        </p:txBody>
      </p:sp>
      <p:sp>
        <p:nvSpPr>
          <p:cNvPr id="3075" name="Untertitel 2"/>
          <p:cNvSpPr>
            <a:spLocks noGrp="1"/>
          </p:cNvSpPr>
          <p:nvPr>
            <p:ph type="subTitle" idx="1"/>
          </p:nvPr>
        </p:nvSpPr>
        <p:spPr>
          <a:xfrm>
            <a:off x="35496" y="4005064"/>
            <a:ext cx="8172450" cy="1752600"/>
          </a:xfrm>
        </p:spPr>
        <p:txBody>
          <a:bodyPr/>
          <a:lstStyle/>
          <a:p>
            <a:endParaRPr lang="de-DE" altLang="de-DE" dirty="0"/>
          </a:p>
          <a:p>
            <a:r>
              <a:rPr lang="de-DE" altLang="de-DE" i="1" dirty="0" smtClean="0"/>
              <a:t>Fabienne Becker-Stoll</a:t>
            </a:r>
          </a:p>
          <a:p>
            <a:endParaRPr lang="de-DE" altLang="de-DE" i="1" dirty="0" smtClean="0"/>
          </a:p>
          <a:p>
            <a:r>
              <a:rPr lang="de-DE" altLang="de-DE" dirty="0" smtClean="0">
                <a:solidFill>
                  <a:srgbClr val="F08A16"/>
                </a:solidFill>
              </a:rPr>
              <a:t>Familienimpulse Bregenz 16.05.2018</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0787" name="Rectangle 3"/>
          <p:cNvSpPr>
            <a:spLocks noGrp="1" noChangeArrowheads="1"/>
          </p:cNvSpPr>
          <p:nvPr>
            <p:ph type="body" idx="1"/>
          </p:nvPr>
        </p:nvSpPr>
        <p:spPr>
          <a:xfrm>
            <a:off x="2209800" y="5292090"/>
            <a:ext cx="5545138" cy="1277937"/>
          </a:xfrm>
        </p:spPr>
        <p:txBody>
          <a:bodyPr/>
          <a:lstStyle/>
          <a:p>
            <a:pPr>
              <a:lnSpc>
                <a:spcPct val="80000"/>
              </a:lnSpc>
              <a:buFontTx/>
              <a:buNone/>
              <a:defRPr/>
            </a:pPr>
            <a:r>
              <a:rPr lang="de-DE" sz="2000" dirty="0">
                <a:latin typeface="Tahoma" pitchFamily="34" charset="0"/>
              </a:rPr>
              <a:t>    </a:t>
            </a:r>
            <a:r>
              <a:rPr lang="de-DE" sz="1800" dirty="0">
                <a:latin typeface="Verdana" pitchFamily="34" charset="0"/>
              </a:rPr>
              <a:t>freie Bestimmung des eigenen Handelns,       selbstbestimmte Interaktion mit der Umwelt </a:t>
            </a:r>
            <a:r>
              <a:rPr lang="de-DE" sz="1800" dirty="0" smtClean="0">
                <a:solidFill>
                  <a:schemeClr val="tx1">
                    <a:lumMod val="50000"/>
                    <a:lumOff val="50000"/>
                  </a:schemeClr>
                </a:solidFill>
                <a:latin typeface="Verdana" pitchFamily="34" charset="0"/>
              </a:rPr>
              <a:t>(</a:t>
            </a:r>
            <a:r>
              <a:rPr lang="de-DE" sz="1800" dirty="0" err="1">
                <a:solidFill>
                  <a:schemeClr val="tx1">
                    <a:lumMod val="50000"/>
                    <a:lumOff val="50000"/>
                  </a:schemeClr>
                </a:solidFill>
                <a:latin typeface="Verdana" pitchFamily="34" charset="0"/>
              </a:rPr>
              <a:t>Deci</a:t>
            </a:r>
            <a:r>
              <a:rPr lang="de-DE" sz="1800" dirty="0">
                <a:solidFill>
                  <a:schemeClr val="tx1">
                    <a:lumMod val="50000"/>
                    <a:lumOff val="50000"/>
                  </a:schemeClr>
                </a:solidFill>
                <a:latin typeface="Verdana" pitchFamily="34" charset="0"/>
              </a:rPr>
              <a:t> &amp; Ryan, 1985)</a:t>
            </a:r>
          </a:p>
        </p:txBody>
      </p:sp>
      <p:sp>
        <p:nvSpPr>
          <p:cNvPr id="630788" name="AutoShape 4"/>
          <p:cNvSpPr>
            <a:spLocks noChangeArrowheads="1"/>
          </p:cNvSpPr>
          <p:nvPr/>
        </p:nvSpPr>
        <p:spPr bwMode="auto">
          <a:xfrm>
            <a:off x="762000" y="2308225"/>
            <a:ext cx="1447800" cy="838200"/>
          </a:xfrm>
          <a:prstGeom prst="roundRect">
            <a:avLst>
              <a:gd name="adj" fmla="val 16667"/>
            </a:avLst>
          </a:prstGeom>
          <a:ln>
            <a:headEnd/>
            <a:tailEnd/>
          </a:ln>
          <a:extLst/>
        </p:spPr>
        <p:style>
          <a:lnRef idx="0">
            <a:schemeClr val="accent6"/>
          </a:lnRef>
          <a:fillRef idx="3">
            <a:schemeClr val="accent6"/>
          </a:fillRef>
          <a:effectRef idx="3">
            <a:schemeClr val="accent6"/>
          </a:effectRef>
          <a:fontRef idx="minor">
            <a:schemeClr val="lt1"/>
          </a:fontRef>
        </p:style>
        <p:txBody>
          <a:bodyPr wrap="none" anchor="ctr">
            <a:flatTx/>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e-DE" altLang="de-DE" sz="2000" b="1">
                <a:solidFill>
                  <a:schemeClr val="bg1"/>
                </a:solidFill>
                <a:latin typeface="Times New Roman" pitchFamily="18" charset="0"/>
              </a:rPr>
              <a:t>Bindung</a:t>
            </a:r>
            <a:endParaRPr lang="fr-CA" altLang="de-DE" sz="2000" b="1">
              <a:solidFill>
                <a:schemeClr val="bg1"/>
              </a:solidFill>
              <a:latin typeface="Times New Roman" pitchFamily="18" charset="0"/>
            </a:endParaRPr>
          </a:p>
        </p:txBody>
      </p:sp>
      <p:sp>
        <p:nvSpPr>
          <p:cNvPr id="630789" name="AutoShape 5"/>
          <p:cNvSpPr>
            <a:spLocks noChangeArrowheads="1"/>
          </p:cNvSpPr>
          <p:nvPr/>
        </p:nvSpPr>
        <p:spPr bwMode="auto">
          <a:xfrm>
            <a:off x="762000" y="3789363"/>
            <a:ext cx="1447800" cy="838200"/>
          </a:xfrm>
          <a:prstGeom prst="roundRect">
            <a:avLst>
              <a:gd name="adj" fmla="val 16667"/>
            </a:avLst>
          </a:prstGeom>
          <a:ln>
            <a:headEnd/>
            <a:tailEnd/>
          </a:ln>
          <a:extLst/>
        </p:spPr>
        <p:style>
          <a:lnRef idx="0">
            <a:schemeClr val="accent5"/>
          </a:lnRef>
          <a:fillRef idx="3">
            <a:schemeClr val="accent5"/>
          </a:fillRef>
          <a:effectRef idx="3">
            <a:schemeClr val="accent5"/>
          </a:effectRef>
          <a:fontRef idx="minor">
            <a:schemeClr val="lt1"/>
          </a:fontRef>
        </p:style>
        <p:txBody>
          <a:bodyPr wrap="none" anchor="ctr">
            <a:flatTx/>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e-DE" altLang="de-DE" sz="2000" b="1">
                <a:latin typeface="Times New Roman" pitchFamily="18" charset="0"/>
              </a:rPr>
              <a:t>Kompetenz</a:t>
            </a:r>
            <a:endParaRPr lang="fr-CA" altLang="de-DE" sz="2000" b="1">
              <a:latin typeface="Times New Roman" pitchFamily="18" charset="0"/>
            </a:endParaRPr>
          </a:p>
        </p:txBody>
      </p:sp>
      <p:sp>
        <p:nvSpPr>
          <p:cNvPr id="630790" name="AutoShape 6"/>
          <p:cNvSpPr>
            <a:spLocks noChangeArrowheads="1"/>
          </p:cNvSpPr>
          <p:nvPr/>
        </p:nvSpPr>
        <p:spPr bwMode="auto">
          <a:xfrm>
            <a:off x="762000" y="5292725"/>
            <a:ext cx="1447800" cy="838200"/>
          </a:xfrm>
          <a:prstGeom prst="roundRect">
            <a:avLst>
              <a:gd name="adj" fmla="val 16667"/>
            </a:avLst>
          </a:prstGeom>
          <a:ln>
            <a:headEnd/>
            <a:tailEnd/>
          </a:ln>
          <a:extLst/>
        </p:spPr>
        <p:style>
          <a:lnRef idx="0">
            <a:schemeClr val="accent3"/>
          </a:lnRef>
          <a:fillRef idx="3">
            <a:schemeClr val="accent3"/>
          </a:fillRef>
          <a:effectRef idx="3">
            <a:schemeClr val="accent3"/>
          </a:effectRef>
          <a:fontRef idx="minor">
            <a:schemeClr val="lt1"/>
          </a:fontRef>
        </p:style>
        <p:txBody>
          <a:bodyPr wrap="none" anchor="ctr">
            <a:flatTx/>
          </a:bodyPr>
          <a:lstStyle/>
          <a:p>
            <a:pPr algn="ctr">
              <a:defRPr/>
            </a:pPr>
            <a:r>
              <a:rPr lang="de-DE" sz="2000" b="1">
                <a:solidFill>
                  <a:schemeClr val="bg1"/>
                </a:solidFill>
                <a:latin typeface="Times New Roman" pitchFamily="18" charset="0"/>
              </a:rPr>
              <a:t>Autonomie</a:t>
            </a:r>
            <a:endParaRPr lang="fr-CA" sz="2000" b="1">
              <a:solidFill>
                <a:schemeClr val="bg1"/>
              </a:solidFill>
              <a:latin typeface="Times New Roman" pitchFamily="18" charset="0"/>
            </a:endParaRPr>
          </a:p>
        </p:txBody>
      </p:sp>
      <p:sp>
        <p:nvSpPr>
          <p:cNvPr id="630791" name="Text Box 7"/>
          <p:cNvSpPr txBox="1">
            <a:spLocks noChangeArrowheads="1"/>
          </p:cNvSpPr>
          <p:nvPr/>
        </p:nvSpPr>
        <p:spPr bwMode="auto">
          <a:xfrm>
            <a:off x="1485900" y="2192338"/>
            <a:ext cx="68659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2">
              <a:defRPr/>
            </a:pPr>
            <a:r>
              <a:rPr lang="de-DE" dirty="0">
                <a:latin typeface="Verdana" pitchFamily="34" charset="0"/>
              </a:rPr>
              <a:t>enge zwischenmenschliche Beziehungen eingehen, sich sicher gebunden fühlen,    sich selbst als liebesfähig und liebenswert erleben </a:t>
            </a:r>
            <a:r>
              <a:rPr lang="de-DE" dirty="0">
                <a:solidFill>
                  <a:schemeClr val="tx1">
                    <a:lumMod val="50000"/>
                    <a:lumOff val="50000"/>
                  </a:schemeClr>
                </a:solidFill>
                <a:latin typeface="Verdana" pitchFamily="34" charset="0"/>
              </a:rPr>
              <a:t>(</a:t>
            </a:r>
            <a:r>
              <a:rPr lang="de-DE" dirty="0" err="1">
                <a:solidFill>
                  <a:schemeClr val="tx1">
                    <a:lumMod val="50000"/>
                    <a:lumOff val="50000"/>
                  </a:schemeClr>
                </a:solidFill>
                <a:latin typeface="Verdana" pitchFamily="34" charset="0"/>
              </a:rPr>
              <a:t>Bowlby</a:t>
            </a:r>
            <a:r>
              <a:rPr lang="de-DE" dirty="0">
                <a:solidFill>
                  <a:schemeClr val="tx1">
                    <a:lumMod val="50000"/>
                    <a:lumOff val="50000"/>
                  </a:schemeClr>
                </a:solidFill>
                <a:latin typeface="Verdana" pitchFamily="34" charset="0"/>
              </a:rPr>
              <a:t>, 1969, 1973;  Ainsworth, 1979)</a:t>
            </a:r>
          </a:p>
        </p:txBody>
      </p:sp>
      <p:sp>
        <p:nvSpPr>
          <p:cNvPr id="630792" name="Text Box 8"/>
          <p:cNvSpPr txBox="1">
            <a:spLocks noChangeArrowheads="1"/>
          </p:cNvSpPr>
          <p:nvPr/>
        </p:nvSpPr>
        <p:spPr bwMode="auto">
          <a:xfrm>
            <a:off x="1043608" y="3789363"/>
            <a:ext cx="6119812"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3">
              <a:lnSpc>
                <a:spcPct val="80000"/>
              </a:lnSpc>
              <a:spcBef>
                <a:spcPct val="20000"/>
              </a:spcBef>
              <a:buClr>
                <a:schemeClr val="bg2"/>
              </a:buClr>
              <a:buFont typeface="Wingdings" pitchFamily="2" charset="2"/>
              <a:buNone/>
              <a:defRPr/>
            </a:pPr>
            <a:r>
              <a:rPr lang="de-DE" dirty="0">
                <a:latin typeface="Verdana" pitchFamily="34" charset="0"/>
              </a:rPr>
              <a:t>Effektive Interaktion mit Umwelt,  </a:t>
            </a:r>
          </a:p>
          <a:p>
            <a:pPr lvl="3">
              <a:lnSpc>
                <a:spcPct val="80000"/>
              </a:lnSpc>
              <a:spcBef>
                <a:spcPct val="20000"/>
              </a:spcBef>
              <a:buClr>
                <a:schemeClr val="bg2"/>
              </a:buClr>
              <a:buFont typeface="Wingdings" pitchFamily="2" charset="2"/>
              <a:buNone/>
              <a:defRPr/>
            </a:pPr>
            <a:r>
              <a:rPr lang="de-DE" dirty="0">
                <a:latin typeface="Verdana" pitchFamily="34" charset="0"/>
              </a:rPr>
              <a:t>positive Ergebnisse erzielen, negative verhindern können </a:t>
            </a:r>
            <a:r>
              <a:rPr lang="de-DE" dirty="0">
                <a:solidFill>
                  <a:schemeClr val="tx1">
                    <a:lumMod val="50000"/>
                    <a:lumOff val="50000"/>
                  </a:schemeClr>
                </a:solidFill>
                <a:latin typeface="Verdana" pitchFamily="34" charset="0"/>
              </a:rPr>
              <a:t>(White, 1959)</a:t>
            </a:r>
          </a:p>
          <a:p>
            <a:pPr>
              <a:defRPr/>
            </a:pPr>
            <a:endParaRPr lang="de-DE" dirty="0">
              <a:latin typeface="Verdana" pitchFamily="34" charset="0"/>
            </a:endParaRPr>
          </a:p>
        </p:txBody>
      </p:sp>
      <p:sp>
        <p:nvSpPr>
          <p:cNvPr id="9"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smtClean="0"/>
              <a:t>16.05.2018/Fabienne </a:t>
            </a:r>
            <a:r>
              <a:rPr lang="de-DE" dirty="0"/>
              <a:t>Becker-Stoll /</a:t>
            </a:r>
            <a:r>
              <a:rPr lang="de-DE" dirty="0" smtClean="0"/>
              <a:t>www.ifp.bayern.de	Quelle: </a:t>
            </a:r>
            <a:r>
              <a:rPr lang="de-DE" altLang="de-DE" dirty="0" smtClean="0"/>
              <a:t>Edward </a:t>
            </a:r>
            <a:r>
              <a:rPr lang="de-DE" altLang="de-DE" dirty="0" err="1"/>
              <a:t>Deci</a:t>
            </a:r>
            <a:r>
              <a:rPr lang="de-DE" altLang="de-DE" dirty="0"/>
              <a:t> &amp; Richard Ryan, </a:t>
            </a:r>
            <a:r>
              <a:rPr lang="de-DE" altLang="de-DE" dirty="0" smtClean="0"/>
              <a:t>1992. </a:t>
            </a:r>
            <a:endParaRPr lang="de-DE" dirty="0"/>
          </a:p>
        </p:txBody>
      </p:sp>
      <p:sp>
        <p:nvSpPr>
          <p:cNvPr id="2" name="Titel 1"/>
          <p:cNvSpPr>
            <a:spLocks noGrp="1"/>
          </p:cNvSpPr>
          <p:nvPr>
            <p:ph type="title"/>
          </p:nvPr>
        </p:nvSpPr>
        <p:spPr>
          <a:xfrm>
            <a:off x="971600" y="274638"/>
            <a:ext cx="7715200" cy="1143000"/>
          </a:xfrm>
        </p:spPr>
        <p:txBody>
          <a:bodyPr/>
          <a:lstStyle/>
          <a:p>
            <a:r>
              <a:rPr lang="de-DE" dirty="0" smtClean="0"/>
              <a:t>Psychische Grundbedürfnisse</a:t>
            </a:r>
            <a:endParaRPr lang="de-DE" dirty="0"/>
          </a:p>
        </p:txBody>
      </p:sp>
      <p:sp>
        <p:nvSpPr>
          <p:cNvPr id="10"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2</a:t>
            </a:fld>
            <a:endParaRPr lang="de-DE" dirty="0"/>
          </a:p>
        </p:txBody>
      </p:sp>
    </p:spTree>
    <p:extLst>
      <p:ext uri="{BB962C8B-B14F-4D97-AF65-F5344CB8AC3E}">
        <p14:creationId xmlns:p14="http://schemas.microsoft.com/office/powerpoint/2010/main" val="2006788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30788"/>
                                        </p:tgtEl>
                                        <p:attrNameLst>
                                          <p:attrName>style.visibility</p:attrName>
                                        </p:attrNameLst>
                                      </p:cBhvr>
                                      <p:to>
                                        <p:strVal val="visible"/>
                                      </p:to>
                                    </p:set>
                                    <p:anim calcmode="lin" valueType="num">
                                      <p:cBhvr additive="base">
                                        <p:cTn id="7" dur="500" fill="hold"/>
                                        <p:tgtEl>
                                          <p:spTgt spid="630788"/>
                                        </p:tgtEl>
                                        <p:attrNameLst>
                                          <p:attrName>ppt_x</p:attrName>
                                        </p:attrNameLst>
                                      </p:cBhvr>
                                      <p:tavLst>
                                        <p:tav tm="0">
                                          <p:val>
                                            <p:strVal val="0-#ppt_w/2"/>
                                          </p:val>
                                        </p:tav>
                                        <p:tav tm="100000">
                                          <p:val>
                                            <p:strVal val="#ppt_x"/>
                                          </p:val>
                                        </p:tav>
                                      </p:tavLst>
                                    </p:anim>
                                    <p:anim calcmode="lin" valueType="num">
                                      <p:cBhvr additive="base">
                                        <p:cTn id="8" dur="500" fill="hold"/>
                                        <p:tgtEl>
                                          <p:spTgt spid="63078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30791"/>
                                        </p:tgtEl>
                                        <p:attrNameLst>
                                          <p:attrName>style.visibility</p:attrName>
                                        </p:attrNameLst>
                                      </p:cBhvr>
                                      <p:to>
                                        <p:strVal val="visible"/>
                                      </p:to>
                                    </p:set>
                                    <p:anim calcmode="lin" valueType="num">
                                      <p:cBhvr additive="base">
                                        <p:cTn id="12" dur="500" fill="hold"/>
                                        <p:tgtEl>
                                          <p:spTgt spid="630791"/>
                                        </p:tgtEl>
                                        <p:attrNameLst>
                                          <p:attrName>ppt_x</p:attrName>
                                        </p:attrNameLst>
                                      </p:cBhvr>
                                      <p:tavLst>
                                        <p:tav tm="0">
                                          <p:val>
                                            <p:strVal val="0-#ppt_w/2"/>
                                          </p:val>
                                        </p:tav>
                                        <p:tav tm="100000">
                                          <p:val>
                                            <p:strVal val="#ppt_x"/>
                                          </p:val>
                                        </p:tav>
                                      </p:tavLst>
                                    </p:anim>
                                    <p:anim calcmode="lin" valueType="num">
                                      <p:cBhvr additive="base">
                                        <p:cTn id="13" dur="500" fill="hold"/>
                                        <p:tgtEl>
                                          <p:spTgt spid="630791"/>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30789"/>
                                        </p:tgtEl>
                                        <p:attrNameLst>
                                          <p:attrName>style.visibility</p:attrName>
                                        </p:attrNameLst>
                                      </p:cBhvr>
                                      <p:to>
                                        <p:strVal val="visible"/>
                                      </p:to>
                                    </p:set>
                                    <p:anim calcmode="lin" valueType="num">
                                      <p:cBhvr additive="base">
                                        <p:cTn id="18" dur="500" fill="hold"/>
                                        <p:tgtEl>
                                          <p:spTgt spid="630789"/>
                                        </p:tgtEl>
                                        <p:attrNameLst>
                                          <p:attrName>ppt_x</p:attrName>
                                        </p:attrNameLst>
                                      </p:cBhvr>
                                      <p:tavLst>
                                        <p:tav tm="0">
                                          <p:val>
                                            <p:strVal val="0-#ppt_w/2"/>
                                          </p:val>
                                        </p:tav>
                                        <p:tav tm="100000">
                                          <p:val>
                                            <p:strVal val="#ppt_x"/>
                                          </p:val>
                                        </p:tav>
                                      </p:tavLst>
                                    </p:anim>
                                    <p:anim calcmode="lin" valueType="num">
                                      <p:cBhvr additive="base">
                                        <p:cTn id="19" dur="500" fill="hold"/>
                                        <p:tgtEl>
                                          <p:spTgt spid="630789"/>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630792"/>
                                        </p:tgtEl>
                                        <p:attrNameLst>
                                          <p:attrName>style.visibility</p:attrName>
                                        </p:attrNameLst>
                                      </p:cBhvr>
                                      <p:to>
                                        <p:strVal val="visible"/>
                                      </p:to>
                                    </p:set>
                                    <p:anim calcmode="lin" valueType="num">
                                      <p:cBhvr additive="base">
                                        <p:cTn id="23" dur="500" fill="hold"/>
                                        <p:tgtEl>
                                          <p:spTgt spid="630792"/>
                                        </p:tgtEl>
                                        <p:attrNameLst>
                                          <p:attrName>ppt_x</p:attrName>
                                        </p:attrNameLst>
                                      </p:cBhvr>
                                      <p:tavLst>
                                        <p:tav tm="0">
                                          <p:val>
                                            <p:strVal val="0-#ppt_w/2"/>
                                          </p:val>
                                        </p:tav>
                                        <p:tav tm="100000">
                                          <p:val>
                                            <p:strVal val="#ppt_x"/>
                                          </p:val>
                                        </p:tav>
                                      </p:tavLst>
                                    </p:anim>
                                    <p:anim calcmode="lin" valueType="num">
                                      <p:cBhvr additive="base">
                                        <p:cTn id="24" dur="500" fill="hold"/>
                                        <p:tgtEl>
                                          <p:spTgt spid="630792"/>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630790"/>
                                        </p:tgtEl>
                                        <p:attrNameLst>
                                          <p:attrName>style.visibility</p:attrName>
                                        </p:attrNameLst>
                                      </p:cBhvr>
                                      <p:to>
                                        <p:strVal val="visible"/>
                                      </p:to>
                                    </p:set>
                                    <p:anim calcmode="lin" valueType="num">
                                      <p:cBhvr additive="base">
                                        <p:cTn id="29" dur="500" fill="hold"/>
                                        <p:tgtEl>
                                          <p:spTgt spid="630790"/>
                                        </p:tgtEl>
                                        <p:attrNameLst>
                                          <p:attrName>ppt_x</p:attrName>
                                        </p:attrNameLst>
                                      </p:cBhvr>
                                      <p:tavLst>
                                        <p:tav tm="0">
                                          <p:val>
                                            <p:strVal val="0-#ppt_w/2"/>
                                          </p:val>
                                        </p:tav>
                                        <p:tav tm="100000">
                                          <p:val>
                                            <p:strVal val="#ppt_x"/>
                                          </p:val>
                                        </p:tav>
                                      </p:tavLst>
                                    </p:anim>
                                    <p:anim calcmode="lin" valueType="num">
                                      <p:cBhvr additive="base">
                                        <p:cTn id="30" dur="500" fill="hold"/>
                                        <p:tgtEl>
                                          <p:spTgt spid="630790"/>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630787">
                                            <p:txEl>
                                              <p:pRg st="0" end="0"/>
                                            </p:txEl>
                                          </p:spTgt>
                                        </p:tgtEl>
                                        <p:attrNameLst>
                                          <p:attrName>style.visibility</p:attrName>
                                        </p:attrNameLst>
                                      </p:cBhvr>
                                      <p:to>
                                        <p:strVal val="visible"/>
                                      </p:to>
                                    </p:set>
                                    <p:anim calcmode="lin" valueType="num">
                                      <p:cBhvr additive="base">
                                        <p:cTn id="34" dur="500" fill="hold"/>
                                        <p:tgtEl>
                                          <p:spTgt spid="630787">
                                            <p:txEl>
                                              <p:pRg st="0" end="0"/>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63078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7" grpId="0" build="p" autoUpdateAnimBg="0" advAuto="0"/>
      <p:bldP spid="630788" grpId="0" animBg="1" autoUpdateAnimBg="0"/>
      <p:bldP spid="630789" grpId="0" animBg="1" autoUpdateAnimBg="0"/>
      <p:bldP spid="630790" grpId="0" animBg="1" autoUpdateAnimBg="0"/>
      <p:bldP spid="630791" grpId="0" autoUpdateAnimBg="0"/>
      <p:bldP spid="63079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Inhaltsplatzhalter 2"/>
          <p:cNvSpPr>
            <a:spLocks noGrp="1"/>
          </p:cNvSpPr>
          <p:nvPr>
            <p:ph idx="1"/>
          </p:nvPr>
        </p:nvSpPr>
        <p:spPr>
          <a:xfrm>
            <a:off x="539552" y="1628775"/>
            <a:ext cx="7560320" cy="4824413"/>
          </a:xfrm>
        </p:spPr>
        <p:txBody>
          <a:bodyPr/>
          <a:lstStyle/>
          <a:p>
            <a:pPr>
              <a:defRPr/>
            </a:pPr>
            <a:r>
              <a:rPr lang="de-DE" sz="2400" dirty="0" smtClean="0"/>
              <a:t>In den ersten Lebensjahren sind Kinder darauf angewiesen, dass neben ihren </a:t>
            </a:r>
            <a:r>
              <a:rPr lang="de-DE" sz="2400" b="1" dirty="0" smtClean="0">
                <a:solidFill>
                  <a:srgbClr val="008FCD"/>
                </a:solidFill>
              </a:rPr>
              <a:t>physischen</a:t>
            </a:r>
            <a:r>
              <a:rPr lang="de-DE" sz="2400" dirty="0" smtClean="0"/>
              <a:t> auch ihre </a:t>
            </a:r>
            <a:r>
              <a:rPr lang="de-DE" sz="2400" b="1" dirty="0" smtClean="0">
                <a:solidFill>
                  <a:srgbClr val="F08A16"/>
                </a:solidFill>
              </a:rPr>
              <a:t>psychischen Grundbedürfnisse </a:t>
            </a:r>
            <a:r>
              <a:rPr lang="de-DE" sz="2400" dirty="0" smtClean="0"/>
              <a:t>von ihrer unmittelbaren sozialen Umwelt befriedigt werden. </a:t>
            </a:r>
          </a:p>
          <a:p>
            <a:pPr>
              <a:defRPr/>
            </a:pPr>
            <a:r>
              <a:rPr lang="de-DE" sz="2400" dirty="0" smtClean="0"/>
              <a:t>Das Grundbedürfnis nach </a:t>
            </a:r>
            <a:r>
              <a:rPr lang="de-DE" sz="2400" dirty="0" smtClean="0">
                <a:solidFill>
                  <a:srgbClr val="000099"/>
                </a:solidFill>
              </a:rPr>
              <a:t>Bindung</a:t>
            </a:r>
            <a:r>
              <a:rPr lang="de-DE" sz="2400" dirty="0" smtClean="0"/>
              <a:t> wird zunächst von den Eltern beantwortet. </a:t>
            </a:r>
          </a:p>
          <a:p>
            <a:pPr>
              <a:defRPr/>
            </a:pPr>
            <a:r>
              <a:rPr lang="de-DE" sz="2400" dirty="0" smtClean="0"/>
              <a:t>Hierbei sind wiederum die drei Aspekte </a:t>
            </a:r>
          </a:p>
          <a:p>
            <a:pPr lvl="1">
              <a:defRPr/>
            </a:pPr>
            <a:r>
              <a:rPr lang="de-DE" sz="2400" b="1" dirty="0" smtClean="0">
                <a:solidFill>
                  <a:srgbClr val="008FCD"/>
                </a:solidFill>
              </a:rPr>
              <a:t>Elterliches Engagement, </a:t>
            </a:r>
          </a:p>
          <a:p>
            <a:pPr lvl="1">
              <a:defRPr/>
            </a:pPr>
            <a:r>
              <a:rPr lang="de-DE" sz="2400" b="1" dirty="0" smtClean="0">
                <a:solidFill>
                  <a:srgbClr val="008FCD"/>
                </a:solidFill>
              </a:rPr>
              <a:t>Struktur und </a:t>
            </a:r>
          </a:p>
          <a:p>
            <a:pPr lvl="1">
              <a:defRPr/>
            </a:pPr>
            <a:r>
              <a:rPr lang="de-DE" sz="2400" b="1" dirty="0" smtClean="0">
                <a:solidFill>
                  <a:srgbClr val="008FCD"/>
                </a:solidFill>
              </a:rPr>
              <a:t>Unterstützung von Autonomie </a:t>
            </a:r>
          </a:p>
          <a:p>
            <a:pPr marL="0" indent="0">
              <a:buFontTx/>
              <a:buNone/>
              <a:defRPr/>
            </a:pPr>
            <a:r>
              <a:rPr lang="de-DE" sz="2400" dirty="0" smtClean="0"/>
              <a:t>    grundlegend. </a:t>
            </a:r>
          </a:p>
          <a:p>
            <a:pPr>
              <a:defRPr/>
            </a:pPr>
            <a:endParaRPr lang="de-DE" sz="2400" i="1" dirty="0" smtClean="0"/>
          </a:p>
        </p:txBody>
      </p:sp>
      <p:sp>
        <p:nvSpPr>
          <p:cNvPr id="5" name="Titel 1"/>
          <p:cNvSpPr>
            <a:spLocks noGrp="1"/>
          </p:cNvSpPr>
          <p:nvPr>
            <p:ph type="title"/>
          </p:nvPr>
        </p:nvSpPr>
        <p:spPr>
          <a:xfrm>
            <a:off x="971600" y="274638"/>
            <a:ext cx="7715200" cy="1143000"/>
          </a:xfrm>
        </p:spPr>
        <p:txBody>
          <a:bodyPr/>
          <a:lstStyle/>
          <a:p>
            <a:r>
              <a:rPr lang="de-DE" dirty="0" smtClean="0"/>
              <a:t>Psychische Grundbedürfnisse</a:t>
            </a:r>
            <a:endParaRPr lang="de-DE" dirty="0"/>
          </a:p>
        </p:txBody>
      </p:sp>
      <p:sp>
        <p:nvSpPr>
          <p:cNvPr id="6"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Becker-Stoll /</a:t>
            </a:r>
            <a:r>
              <a:rPr lang="de-DE" dirty="0" smtClean="0"/>
              <a:t>www.ifp.bayern.de	Quelle: </a:t>
            </a:r>
            <a:r>
              <a:rPr lang="de-DE" altLang="de-DE" dirty="0" smtClean="0"/>
              <a:t>Edward </a:t>
            </a:r>
            <a:r>
              <a:rPr lang="de-DE" altLang="de-DE" dirty="0" err="1"/>
              <a:t>Deci</a:t>
            </a:r>
            <a:r>
              <a:rPr lang="de-DE" altLang="de-DE" dirty="0"/>
              <a:t> &amp; Richard Ryan, </a:t>
            </a:r>
            <a:r>
              <a:rPr lang="de-DE" altLang="de-DE" dirty="0" smtClean="0"/>
              <a:t>1992. </a:t>
            </a:r>
            <a:endParaRPr lang="de-DE" dirty="0"/>
          </a:p>
        </p:txBody>
      </p:sp>
      <p:sp>
        <p:nvSpPr>
          <p:cNvPr id="7"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a:t>
            </a:fld>
            <a:endParaRPr lang="de-DE" dirty="0"/>
          </a:p>
        </p:txBody>
      </p:sp>
    </p:spTree>
    <p:extLst>
      <p:ext uri="{BB962C8B-B14F-4D97-AF65-F5344CB8AC3E}">
        <p14:creationId xmlns:p14="http://schemas.microsoft.com/office/powerpoint/2010/main" val="2434259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905000"/>
            <a:ext cx="8534400" cy="304800"/>
          </a:xfrm>
        </p:spPr>
        <p:txBody>
          <a:bodyPr/>
          <a:lstStyle/>
          <a:p>
            <a:r>
              <a:rPr lang="de-DE" altLang="de-DE" sz="1400" dirty="0" smtClean="0"/>
              <a:t>     </a:t>
            </a:r>
            <a:r>
              <a:rPr lang="de-DE" altLang="de-DE" sz="1600" dirty="0" smtClean="0">
                <a:solidFill>
                  <a:schemeClr val="tx1"/>
                </a:solidFill>
              </a:rPr>
              <a:t>Kontext	  </a:t>
            </a:r>
            <a:r>
              <a:rPr lang="de-DE" altLang="de-DE" sz="1600" dirty="0" smtClean="0">
                <a:solidFill>
                  <a:schemeClr val="tx1"/>
                </a:solidFill>
                <a:sym typeface="Wingdings" pitchFamily="2" charset="2"/>
              </a:rPr>
              <a:t></a:t>
            </a:r>
            <a:r>
              <a:rPr lang="de-DE" altLang="de-DE" sz="1600" dirty="0" smtClean="0">
                <a:solidFill>
                  <a:schemeClr val="tx1"/>
                </a:solidFill>
              </a:rPr>
              <a:t>           		Selbst       </a:t>
            </a:r>
            <a:r>
              <a:rPr lang="de-DE" altLang="de-DE" sz="1600" dirty="0" smtClean="0">
                <a:solidFill>
                  <a:schemeClr val="tx1"/>
                </a:solidFill>
                <a:sym typeface="Wingdings" pitchFamily="2" charset="2"/>
              </a:rPr>
              <a:t></a:t>
            </a:r>
            <a:r>
              <a:rPr lang="de-DE" altLang="de-DE" sz="1600" dirty="0" smtClean="0">
                <a:solidFill>
                  <a:schemeClr val="tx1"/>
                </a:solidFill>
              </a:rPr>
              <a:t>         Verhalten   </a:t>
            </a:r>
            <a:r>
              <a:rPr lang="de-DE" altLang="de-DE" sz="1600" dirty="0" smtClean="0">
                <a:solidFill>
                  <a:schemeClr val="tx1"/>
                </a:solidFill>
                <a:sym typeface="Wingdings" pitchFamily="2" charset="2"/>
              </a:rPr>
              <a:t></a:t>
            </a:r>
            <a:r>
              <a:rPr lang="de-DE" altLang="de-DE" sz="1600" dirty="0" smtClean="0">
                <a:solidFill>
                  <a:schemeClr val="tx1"/>
                </a:solidFill>
              </a:rPr>
              <a:t>      </a:t>
            </a:r>
            <a:r>
              <a:rPr lang="de-DE" altLang="de-DE" sz="1600" dirty="0">
                <a:solidFill>
                  <a:schemeClr val="tx1"/>
                </a:solidFill>
              </a:rPr>
              <a:t> </a:t>
            </a:r>
            <a:r>
              <a:rPr lang="de-DE" altLang="de-DE" sz="1600" dirty="0" smtClean="0">
                <a:solidFill>
                  <a:schemeClr val="tx1"/>
                </a:solidFill>
              </a:rPr>
              <a:t>        Ergebnis</a:t>
            </a:r>
            <a:endParaRPr lang="de-DE" altLang="de-DE" sz="1800" dirty="0" smtClean="0">
              <a:solidFill>
                <a:schemeClr val="tx1"/>
              </a:solidFill>
            </a:endParaRPr>
          </a:p>
        </p:txBody>
      </p:sp>
      <p:sp>
        <p:nvSpPr>
          <p:cNvPr id="16387" name="Rectangle 3"/>
          <p:cNvSpPr>
            <a:spLocks noChangeArrowheads="1"/>
          </p:cNvSpPr>
          <p:nvPr/>
        </p:nvSpPr>
        <p:spPr bwMode="auto">
          <a:xfrm>
            <a:off x="685800" y="2336800"/>
            <a:ext cx="1219200" cy="685800"/>
          </a:xfrm>
          <a:prstGeom prst="rect">
            <a:avLst/>
          </a:prstGeom>
          <a:ln>
            <a:headEnd/>
            <a:tailEnd/>
          </a:ln>
          <a:extLst/>
        </p:spPr>
        <p:style>
          <a:lnRef idx="0">
            <a:schemeClr val="accent6"/>
          </a:lnRef>
          <a:fillRef idx="3">
            <a:schemeClr val="accent6"/>
          </a:fillRef>
          <a:effectRef idx="3">
            <a:schemeClr val="accent6"/>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altLang="de-DE" sz="1400" b="1" dirty="0" err="1"/>
              <a:t>Elterliches</a:t>
            </a:r>
            <a:r>
              <a:rPr lang="en-US" altLang="de-DE" sz="1400" b="1" dirty="0"/>
              <a:t> </a:t>
            </a:r>
          </a:p>
          <a:p>
            <a:pPr algn="ctr"/>
            <a:r>
              <a:rPr lang="en-US" altLang="de-DE" sz="1400" b="1" dirty="0"/>
              <a:t>Engagement</a:t>
            </a:r>
            <a:endParaRPr lang="de-DE" altLang="de-DE" sz="2400" dirty="0">
              <a:latin typeface="Times New Roman" pitchFamily="18" charset="0"/>
            </a:endParaRPr>
          </a:p>
        </p:txBody>
      </p:sp>
      <p:sp>
        <p:nvSpPr>
          <p:cNvPr id="16388" name="Rectangle 4"/>
          <p:cNvSpPr>
            <a:spLocks noChangeArrowheads="1"/>
          </p:cNvSpPr>
          <p:nvPr/>
        </p:nvSpPr>
        <p:spPr bwMode="auto">
          <a:xfrm>
            <a:off x="685800" y="3251200"/>
            <a:ext cx="1219200" cy="685800"/>
          </a:xfrm>
          <a:prstGeom prst="rect">
            <a:avLst/>
          </a:prstGeom>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b="1" dirty="0"/>
              <a:t>Struktur</a:t>
            </a:r>
          </a:p>
          <a:p>
            <a:pPr algn="ctr"/>
            <a:r>
              <a:rPr lang="de-DE" altLang="de-DE" sz="1400" dirty="0"/>
              <a:t>Unterstützung</a:t>
            </a:r>
          </a:p>
        </p:txBody>
      </p:sp>
      <p:sp>
        <p:nvSpPr>
          <p:cNvPr id="16389" name="Rectangle 5"/>
          <p:cNvSpPr>
            <a:spLocks noChangeArrowheads="1"/>
          </p:cNvSpPr>
          <p:nvPr/>
        </p:nvSpPr>
        <p:spPr bwMode="auto">
          <a:xfrm>
            <a:off x="685800" y="4241800"/>
            <a:ext cx="1219200" cy="685800"/>
          </a:xfrm>
          <a:prstGeom prst="rect">
            <a:avLst/>
          </a:prstGeom>
          <a:ln>
            <a:headEnd/>
            <a:tailEnd/>
          </a:ln>
          <a:extLst/>
        </p:spPr>
        <p:style>
          <a:lnRef idx="0">
            <a:schemeClr val="accent3"/>
          </a:lnRef>
          <a:fillRef idx="3">
            <a:schemeClr val="accent3"/>
          </a:fillRef>
          <a:effectRef idx="3">
            <a:schemeClr val="accent3"/>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b="1" dirty="0">
                <a:solidFill>
                  <a:schemeClr val="bg1"/>
                </a:solidFill>
              </a:rPr>
              <a:t>Autonomie </a:t>
            </a:r>
          </a:p>
          <a:p>
            <a:pPr algn="ctr"/>
            <a:r>
              <a:rPr lang="de-DE" altLang="de-DE" sz="1400" b="1" dirty="0">
                <a:solidFill>
                  <a:schemeClr val="bg1"/>
                </a:solidFill>
              </a:rPr>
              <a:t>Förderung</a:t>
            </a:r>
          </a:p>
        </p:txBody>
      </p:sp>
      <p:sp>
        <p:nvSpPr>
          <p:cNvPr id="16390" name="Line 6"/>
          <p:cNvSpPr>
            <a:spLocks noChangeShapeType="1"/>
          </p:cNvSpPr>
          <p:nvPr/>
        </p:nvSpPr>
        <p:spPr bwMode="auto">
          <a:xfrm>
            <a:off x="2133600" y="2641600"/>
            <a:ext cx="5334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391" name="Line 7"/>
          <p:cNvSpPr>
            <a:spLocks noChangeShapeType="1"/>
          </p:cNvSpPr>
          <p:nvPr/>
        </p:nvSpPr>
        <p:spPr bwMode="auto">
          <a:xfrm>
            <a:off x="2133600" y="3556000"/>
            <a:ext cx="5334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392" name="Line 8"/>
          <p:cNvSpPr>
            <a:spLocks noChangeShapeType="1"/>
          </p:cNvSpPr>
          <p:nvPr/>
        </p:nvSpPr>
        <p:spPr bwMode="auto">
          <a:xfrm>
            <a:off x="2133600" y="4622800"/>
            <a:ext cx="5334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393" name="Oval 9"/>
          <p:cNvSpPr>
            <a:spLocks noChangeArrowheads="1"/>
          </p:cNvSpPr>
          <p:nvPr/>
        </p:nvSpPr>
        <p:spPr bwMode="auto">
          <a:xfrm>
            <a:off x="2819400" y="2260600"/>
            <a:ext cx="1143000" cy="762000"/>
          </a:xfrm>
          <a:prstGeom prst="ellipse">
            <a:avLst/>
          </a:prstGeom>
          <a:ln>
            <a:headEnd/>
            <a:tailEnd/>
          </a:ln>
          <a:extLst/>
        </p:spPr>
        <p:style>
          <a:lnRef idx="0">
            <a:schemeClr val="accent6"/>
          </a:lnRef>
          <a:fillRef idx="3">
            <a:schemeClr val="accent6"/>
          </a:fillRef>
          <a:effectRef idx="3">
            <a:schemeClr val="accent6"/>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b="1"/>
              <a:t>Bindung</a:t>
            </a:r>
          </a:p>
        </p:txBody>
      </p:sp>
      <p:sp>
        <p:nvSpPr>
          <p:cNvPr id="16394" name="Oval 10"/>
          <p:cNvSpPr>
            <a:spLocks noChangeArrowheads="1"/>
          </p:cNvSpPr>
          <p:nvPr/>
        </p:nvSpPr>
        <p:spPr bwMode="auto">
          <a:xfrm>
            <a:off x="2819400" y="3175000"/>
            <a:ext cx="1143000" cy="762000"/>
          </a:xfrm>
          <a:prstGeom prst="ellipse">
            <a:avLst/>
          </a:prstGeom>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b="1" dirty="0"/>
              <a:t>Kompetenz</a:t>
            </a:r>
          </a:p>
        </p:txBody>
      </p:sp>
      <p:sp>
        <p:nvSpPr>
          <p:cNvPr id="16395" name="Oval 11"/>
          <p:cNvSpPr>
            <a:spLocks noChangeArrowheads="1"/>
          </p:cNvSpPr>
          <p:nvPr/>
        </p:nvSpPr>
        <p:spPr bwMode="auto">
          <a:xfrm>
            <a:off x="2819400" y="4165600"/>
            <a:ext cx="1143000" cy="762000"/>
          </a:xfrm>
          <a:prstGeom prst="ellipse">
            <a:avLst/>
          </a:prstGeom>
          <a:ln>
            <a:headEnd/>
            <a:tailEnd/>
          </a:ln>
          <a:extLst/>
        </p:spPr>
        <p:style>
          <a:lnRef idx="0">
            <a:schemeClr val="accent3"/>
          </a:lnRef>
          <a:fillRef idx="3">
            <a:schemeClr val="accent3"/>
          </a:fillRef>
          <a:effectRef idx="3">
            <a:schemeClr val="accent3"/>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b="1" dirty="0">
                <a:solidFill>
                  <a:schemeClr val="bg1"/>
                </a:solidFill>
              </a:rPr>
              <a:t>Autonomie</a:t>
            </a:r>
          </a:p>
        </p:txBody>
      </p:sp>
      <p:sp>
        <p:nvSpPr>
          <p:cNvPr id="16396" name="Rectangle 12"/>
          <p:cNvSpPr>
            <a:spLocks noChangeArrowheads="1"/>
          </p:cNvSpPr>
          <p:nvPr/>
        </p:nvSpPr>
        <p:spPr bwMode="auto">
          <a:xfrm>
            <a:off x="4419600" y="2946400"/>
            <a:ext cx="1447800" cy="1295400"/>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600" b="1" dirty="0"/>
              <a:t>Engagement</a:t>
            </a:r>
            <a:r>
              <a:rPr lang="de-DE" altLang="de-DE" sz="1600" dirty="0"/>
              <a:t> </a:t>
            </a:r>
          </a:p>
          <a:p>
            <a:pPr algn="ctr"/>
            <a:r>
              <a:rPr lang="de-DE" altLang="de-DE" sz="1600" b="1" dirty="0"/>
              <a:t>vs. </a:t>
            </a:r>
          </a:p>
          <a:p>
            <a:pPr algn="ctr"/>
            <a:r>
              <a:rPr lang="de-DE" altLang="de-DE" sz="1600" b="1" dirty="0"/>
              <a:t>Rückzug</a:t>
            </a:r>
            <a:endParaRPr lang="de-DE" altLang="de-DE" sz="2400" b="1" dirty="0">
              <a:latin typeface="Times New Roman" pitchFamily="18" charset="0"/>
            </a:endParaRPr>
          </a:p>
        </p:txBody>
      </p:sp>
      <p:sp>
        <p:nvSpPr>
          <p:cNvPr id="16397" name="Line 13"/>
          <p:cNvSpPr>
            <a:spLocks noChangeShapeType="1"/>
          </p:cNvSpPr>
          <p:nvPr/>
        </p:nvSpPr>
        <p:spPr bwMode="auto">
          <a:xfrm>
            <a:off x="4038600" y="2717800"/>
            <a:ext cx="304800" cy="2286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398" name="Line 14"/>
          <p:cNvSpPr>
            <a:spLocks noChangeShapeType="1"/>
          </p:cNvSpPr>
          <p:nvPr/>
        </p:nvSpPr>
        <p:spPr bwMode="auto">
          <a:xfrm>
            <a:off x="4038600" y="3556000"/>
            <a:ext cx="3048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399" name="Line 15"/>
          <p:cNvSpPr>
            <a:spLocks noChangeShapeType="1"/>
          </p:cNvSpPr>
          <p:nvPr/>
        </p:nvSpPr>
        <p:spPr bwMode="auto">
          <a:xfrm flipV="1">
            <a:off x="4038600" y="4241800"/>
            <a:ext cx="304800" cy="152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400" name="Rectangle 16"/>
          <p:cNvSpPr>
            <a:spLocks noChangeArrowheads="1"/>
          </p:cNvSpPr>
          <p:nvPr/>
        </p:nvSpPr>
        <p:spPr bwMode="auto">
          <a:xfrm>
            <a:off x="6553200" y="4241800"/>
            <a:ext cx="1066800" cy="685800"/>
          </a:xfrm>
          <a:prstGeom prst="rect">
            <a:avLst/>
          </a:prstGeom>
          <a:ln>
            <a:headEnd/>
            <a:tailEnd/>
          </a:ln>
          <a:extLst/>
        </p:spPr>
        <p:style>
          <a:lnRef idx="0">
            <a:schemeClr val="accent3"/>
          </a:lnRef>
          <a:fillRef idx="3">
            <a:schemeClr val="accent3"/>
          </a:fillRef>
          <a:effectRef idx="3">
            <a:schemeClr val="accent3"/>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dirty="0">
                <a:solidFill>
                  <a:schemeClr val="bg1"/>
                </a:solidFill>
              </a:rPr>
              <a:t>Selbst-</a:t>
            </a:r>
          </a:p>
          <a:p>
            <a:pPr algn="ctr"/>
            <a:r>
              <a:rPr lang="de-DE" altLang="de-DE" sz="1400" dirty="0">
                <a:solidFill>
                  <a:schemeClr val="bg1"/>
                </a:solidFill>
              </a:rPr>
              <a:t>Regulation</a:t>
            </a:r>
            <a:endParaRPr lang="de-DE" altLang="de-DE" sz="2400" dirty="0">
              <a:solidFill>
                <a:schemeClr val="bg1"/>
              </a:solidFill>
              <a:latin typeface="Times New Roman" pitchFamily="18" charset="0"/>
            </a:endParaRPr>
          </a:p>
        </p:txBody>
      </p:sp>
      <p:sp>
        <p:nvSpPr>
          <p:cNvPr id="16401" name="Rectangle 17"/>
          <p:cNvSpPr>
            <a:spLocks noChangeArrowheads="1"/>
          </p:cNvSpPr>
          <p:nvPr/>
        </p:nvSpPr>
        <p:spPr bwMode="auto">
          <a:xfrm>
            <a:off x="6553200" y="3327400"/>
            <a:ext cx="1066800" cy="685800"/>
          </a:xfrm>
          <a:prstGeom prst="rect">
            <a:avLst/>
          </a:prstGeom>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dirty="0"/>
              <a:t>Fertigkeiten </a:t>
            </a:r>
          </a:p>
          <a:p>
            <a:pPr algn="ctr"/>
            <a:r>
              <a:rPr lang="de-DE" altLang="de-DE" sz="1400" dirty="0"/>
              <a:t>und </a:t>
            </a:r>
          </a:p>
          <a:p>
            <a:pPr algn="ctr"/>
            <a:r>
              <a:rPr lang="de-DE" altLang="de-DE" sz="1400" dirty="0"/>
              <a:t>Fähigkeiten</a:t>
            </a:r>
            <a:endParaRPr lang="de-DE" altLang="de-DE" sz="2400" dirty="0">
              <a:latin typeface="Times New Roman" pitchFamily="18" charset="0"/>
            </a:endParaRPr>
          </a:p>
        </p:txBody>
      </p:sp>
      <p:sp>
        <p:nvSpPr>
          <p:cNvPr id="16402" name="Rectangle 18"/>
          <p:cNvSpPr>
            <a:spLocks noChangeArrowheads="1"/>
          </p:cNvSpPr>
          <p:nvPr/>
        </p:nvSpPr>
        <p:spPr bwMode="auto">
          <a:xfrm>
            <a:off x="6553200" y="2413000"/>
            <a:ext cx="1066800" cy="685800"/>
          </a:xfrm>
          <a:prstGeom prst="rect">
            <a:avLst/>
          </a:prstGeom>
          <a:ln>
            <a:headEnd/>
            <a:tailEnd/>
          </a:ln>
          <a:extLst/>
        </p:spPr>
        <p:style>
          <a:lnRef idx="0">
            <a:schemeClr val="accent6"/>
          </a:lnRef>
          <a:fillRef idx="3">
            <a:schemeClr val="accent6"/>
          </a:fillRef>
          <a:effectRef idx="3">
            <a:schemeClr val="accent6"/>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de-DE" altLang="de-DE" sz="1400" dirty="0"/>
              <a:t>Beziehungs-</a:t>
            </a:r>
          </a:p>
          <a:p>
            <a:pPr algn="ctr"/>
            <a:r>
              <a:rPr lang="de-DE" altLang="de-DE" sz="1400" dirty="0" err="1"/>
              <a:t>fähigkeit</a:t>
            </a:r>
            <a:endParaRPr lang="de-DE" altLang="de-DE" sz="2400" dirty="0">
              <a:latin typeface="Times New Roman" pitchFamily="18" charset="0"/>
            </a:endParaRPr>
          </a:p>
        </p:txBody>
      </p:sp>
      <p:sp>
        <p:nvSpPr>
          <p:cNvPr id="16403" name="Line 19"/>
          <p:cNvSpPr>
            <a:spLocks noChangeShapeType="1"/>
          </p:cNvSpPr>
          <p:nvPr/>
        </p:nvSpPr>
        <p:spPr bwMode="auto">
          <a:xfrm flipV="1">
            <a:off x="5867400" y="2717800"/>
            <a:ext cx="609600" cy="762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404" name="Line 20"/>
          <p:cNvSpPr>
            <a:spLocks noChangeShapeType="1"/>
          </p:cNvSpPr>
          <p:nvPr/>
        </p:nvSpPr>
        <p:spPr bwMode="auto">
          <a:xfrm>
            <a:off x="5867400" y="3632200"/>
            <a:ext cx="609600" cy="762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405" name="Line 21"/>
          <p:cNvSpPr>
            <a:spLocks noChangeShapeType="1"/>
          </p:cNvSpPr>
          <p:nvPr/>
        </p:nvSpPr>
        <p:spPr bwMode="auto">
          <a:xfrm>
            <a:off x="5943600" y="3556000"/>
            <a:ext cx="5334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631831" name="Text Box 23"/>
          <p:cNvSpPr txBox="1">
            <a:spLocks noChangeArrowheads="1"/>
          </p:cNvSpPr>
          <p:nvPr/>
        </p:nvSpPr>
        <p:spPr bwMode="auto">
          <a:xfrm>
            <a:off x="4057843" y="4725144"/>
            <a:ext cx="2267119" cy="1077218"/>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altLang="de-DE" sz="1600" dirty="0"/>
              <a:t>Auseinandersetzung </a:t>
            </a:r>
          </a:p>
          <a:p>
            <a:pPr eaLnBrk="1" hangingPunct="1"/>
            <a:r>
              <a:rPr lang="de-DE" altLang="de-DE" sz="1600" dirty="0"/>
              <a:t>mit der Umwelt und</a:t>
            </a:r>
          </a:p>
          <a:p>
            <a:pPr eaLnBrk="1" hangingPunct="1"/>
            <a:r>
              <a:rPr lang="de-DE" altLang="de-DE" sz="1600" dirty="0"/>
              <a:t>Bewältigung von</a:t>
            </a:r>
          </a:p>
          <a:p>
            <a:pPr eaLnBrk="1" hangingPunct="1"/>
            <a:r>
              <a:rPr lang="de-DE" altLang="de-DE" sz="1600" dirty="0"/>
              <a:t>Entwicklungsaufgaben</a:t>
            </a:r>
            <a:endParaRPr lang="fr-CA" altLang="de-DE" sz="1600" dirty="0"/>
          </a:p>
        </p:txBody>
      </p:sp>
      <p:sp>
        <p:nvSpPr>
          <p:cNvPr id="631832" name="Line 24"/>
          <p:cNvSpPr>
            <a:spLocks noChangeShapeType="1"/>
          </p:cNvSpPr>
          <p:nvPr/>
        </p:nvSpPr>
        <p:spPr bwMode="auto">
          <a:xfrm>
            <a:off x="5105400" y="4089400"/>
            <a:ext cx="0" cy="53340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de-DE"/>
          </a:p>
        </p:txBody>
      </p:sp>
      <p:sp>
        <p:nvSpPr>
          <p:cNvPr id="26" name="Titel 1"/>
          <p:cNvSpPr txBox="1">
            <a:spLocks/>
          </p:cNvSpPr>
          <p:nvPr/>
        </p:nvSpPr>
        <p:spPr bwMode="auto">
          <a:xfrm>
            <a:off x="971600" y="274638"/>
            <a:ext cx="7715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a:lstStyle>
          <a:p>
            <a:r>
              <a:rPr lang="de-DE" smtClean="0"/>
              <a:t>Psychische Grundbedürfnisse</a:t>
            </a:r>
            <a:endParaRPr lang="de-DE" dirty="0"/>
          </a:p>
        </p:txBody>
      </p:sp>
      <p:sp>
        <p:nvSpPr>
          <p:cNvPr id="27" name="Datumsplatzhalter 3"/>
          <p:cNvSpPr txBox="1">
            <a:spLocks/>
          </p:cNvSpPr>
          <p:nvPr/>
        </p:nvSpPr>
        <p:spPr>
          <a:xfrm>
            <a:off x="889248" y="6337696"/>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Becker-Stoll /</a:t>
            </a:r>
            <a:r>
              <a:rPr lang="de-DE" dirty="0" smtClean="0"/>
              <a:t>www.ifp.bayern.de	Quelle: </a:t>
            </a:r>
            <a:r>
              <a:rPr lang="de-DE" altLang="de-DE" dirty="0"/>
              <a:t>Skinner &amp; </a:t>
            </a:r>
            <a:r>
              <a:rPr lang="de-DE" altLang="de-DE" dirty="0" err="1"/>
              <a:t>Wellborn</a:t>
            </a:r>
            <a:r>
              <a:rPr lang="de-DE" altLang="de-DE" dirty="0"/>
              <a:t>, </a:t>
            </a:r>
            <a:r>
              <a:rPr lang="de-DE" altLang="de-DE" dirty="0" smtClean="0"/>
              <a:t>1991. </a:t>
            </a:r>
            <a:endParaRPr lang="de-DE" dirty="0"/>
          </a:p>
        </p:txBody>
      </p:sp>
      <p:sp>
        <p:nvSpPr>
          <p:cNvPr id="2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4</a:t>
            </a:fld>
            <a:endParaRPr lang="de-DE" dirty="0"/>
          </a:p>
        </p:txBody>
      </p:sp>
    </p:spTree>
    <p:extLst>
      <p:ext uri="{BB962C8B-B14F-4D97-AF65-F5344CB8AC3E}">
        <p14:creationId xmlns:p14="http://schemas.microsoft.com/office/powerpoint/2010/main" val="2579992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31832"/>
                                        </p:tgtEl>
                                        <p:attrNameLst>
                                          <p:attrName>style.visibility</p:attrName>
                                        </p:attrNameLst>
                                      </p:cBhvr>
                                      <p:to>
                                        <p:strVal val="visible"/>
                                      </p:to>
                                    </p:set>
                                    <p:anim calcmode="lin" valueType="num">
                                      <p:cBhvr additive="base">
                                        <p:cTn id="7" dur="500" fill="hold"/>
                                        <p:tgtEl>
                                          <p:spTgt spid="631832"/>
                                        </p:tgtEl>
                                        <p:attrNameLst>
                                          <p:attrName>ppt_x</p:attrName>
                                        </p:attrNameLst>
                                      </p:cBhvr>
                                      <p:tavLst>
                                        <p:tav tm="0">
                                          <p:val>
                                            <p:strVal val="#ppt_x"/>
                                          </p:val>
                                        </p:tav>
                                        <p:tav tm="100000">
                                          <p:val>
                                            <p:strVal val="#ppt_x"/>
                                          </p:val>
                                        </p:tav>
                                      </p:tavLst>
                                    </p:anim>
                                    <p:anim calcmode="lin" valueType="num">
                                      <p:cBhvr additive="base">
                                        <p:cTn id="8" dur="500" fill="hold"/>
                                        <p:tgtEl>
                                          <p:spTgt spid="63183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31831"/>
                                        </p:tgtEl>
                                        <p:attrNameLst>
                                          <p:attrName>style.visibility</p:attrName>
                                        </p:attrNameLst>
                                      </p:cBhvr>
                                      <p:to>
                                        <p:strVal val="visible"/>
                                      </p:to>
                                    </p:set>
                                    <p:anim calcmode="lin" valueType="num">
                                      <p:cBhvr additive="base">
                                        <p:cTn id="13" dur="500" fill="hold"/>
                                        <p:tgtEl>
                                          <p:spTgt spid="631831"/>
                                        </p:tgtEl>
                                        <p:attrNameLst>
                                          <p:attrName>ppt_x</p:attrName>
                                        </p:attrNameLst>
                                      </p:cBhvr>
                                      <p:tavLst>
                                        <p:tav tm="0">
                                          <p:val>
                                            <p:strVal val="#ppt_x"/>
                                          </p:val>
                                        </p:tav>
                                        <p:tav tm="100000">
                                          <p:val>
                                            <p:strVal val="#ppt_x"/>
                                          </p:val>
                                        </p:tav>
                                      </p:tavLst>
                                    </p:anim>
                                    <p:anim calcmode="lin" valueType="num">
                                      <p:cBhvr additive="base">
                                        <p:cTn id="14" dur="500" fill="hold"/>
                                        <p:tgtEl>
                                          <p:spTgt spid="6318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31" grpId="0" animBg="1" autoUpdateAnimBg="0"/>
      <p:bldP spid="6318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Inhaltsplatzhalter 2"/>
          <p:cNvSpPr>
            <a:spLocks noGrp="1"/>
          </p:cNvSpPr>
          <p:nvPr>
            <p:ph idx="1"/>
          </p:nvPr>
        </p:nvSpPr>
        <p:spPr>
          <a:xfrm>
            <a:off x="611560" y="1916955"/>
            <a:ext cx="8208912" cy="4824413"/>
          </a:xfrm>
        </p:spPr>
        <p:txBody>
          <a:bodyPr/>
          <a:lstStyle/>
          <a:p>
            <a:r>
              <a:rPr lang="de-DE" altLang="de-DE" sz="2400" dirty="0" smtClean="0"/>
              <a:t>Die Befriedigung der </a:t>
            </a:r>
            <a:r>
              <a:rPr lang="de-DE" altLang="de-DE" sz="2400" b="1" dirty="0" smtClean="0">
                <a:solidFill>
                  <a:srgbClr val="F08A16"/>
                </a:solidFill>
              </a:rPr>
              <a:t>psychischen Grundbedürfnisse </a:t>
            </a:r>
            <a:r>
              <a:rPr lang="de-DE" altLang="de-DE" sz="2400" dirty="0" smtClean="0"/>
              <a:t>nach </a:t>
            </a:r>
          </a:p>
          <a:p>
            <a:pPr lvl="1"/>
            <a:r>
              <a:rPr lang="de-DE" altLang="de-DE" b="1" dirty="0" smtClean="0">
                <a:solidFill>
                  <a:srgbClr val="008FCD"/>
                </a:solidFill>
              </a:rPr>
              <a:t>Bindung</a:t>
            </a:r>
          </a:p>
          <a:p>
            <a:pPr lvl="1"/>
            <a:r>
              <a:rPr lang="de-DE" altLang="de-DE" b="1" dirty="0" smtClean="0">
                <a:solidFill>
                  <a:srgbClr val="008FCD"/>
                </a:solidFill>
              </a:rPr>
              <a:t>Kompetenzerleben</a:t>
            </a:r>
          </a:p>
          <a:p>
            <a:pPr lvl="1"/>
            <a:r>
              <a:rPr lang="de-DE" altLang="de-DE" b="1" dirty="0" smtClean="0">
                <a:solidFill>
                  <a:srgbClr val="008FCD"/>
                </a:solidFill>
              </a:rPr>
              <a:t>Autonomie</a:t>
            </a:r>
          </a:p>
          <a:p>
            <a:r>
              <a:rPr lang="de-DE" altLang="de-DE" sz="2400" dirty="0" smtClean="0"/>
              <a:t>ist die Voraussetzung für </a:t>
            </a:r>
            <a:r>
              <a:rPr lang="de-DE" altLang="de-DE" sz="2400" b="1" dirty="0" smtClean="0">
                <a:solidFill>
                  <a:srgbClr val="F08A16"/>
                </a:solidFill>
              </a:rPr>
              <a:t>gesunde Entwicklung</a:t>
            </a:r>
          </a:p>
          <a:p>
            <a:r>
              <a:rPr lang="de-DE" altLang="de-DE" sz="2400" dirty="0" smtClean="0"/>
              <a:t>nicht nur in der frühen Kindheit</a:t>
            </a:r>
          </a:p>
          <a:p>
            <a:r>
              <a:rPr lang="de-DE" altLang="de-DE" sz="2400" dirty="0" smtClean="0"/>
              <a:t>aber hier ganz besonders, weil </a:t>
            </a:r>
            <a:r>
              <a:rPr lang="de-DE" altLang="de-DE" sz="2400" b="1" dirty="0" smtClean="0">
                <a:solidFill>
                  <a:srgbClr val="008FCD"/>
                </a:solidFill>
              </a:rPr>
              <a:t>Kinder</a:t>
            </a:r>
            <a:r>
              <a:rPr lang="de-DE" altLang="de-DE" sz="2400" dirty="0" smtClean="0"/>
              <a:t> gänzlich </a:t>
            </a:r>
            <a:r>
              <a:rPr lang="de-DE" altLang="de-DE" sz="2400" b="1" dirty="0" smtClean="0">
                <a:solidFill>
                  <a:srgbClr val="F08A16"/>
                </a:solidFill>
              </a:rPr>
              <a:t>von ihrer Umwelt abhängig</a:t>
            </a:r>
            <a:r>
              <a:rPr lang="de-DE" altLang="de-DE" sz="2400" dirty="0" smtClean="0">
                <a:solidFill>
                  <a:srgbClr val="000099"/>
                </a:solidFill>
              </a:rPr>
              <a:t> </a:t>
            </a:r>
            <a:r>
              <a:rPr lang="de-DE" altLang="de-DE" sz="2400" dirty="0" smtClean="0"/>
              <a:t>sind, um ihre physischen und psychischen Grundbedürfnisse befriedigen zu können. </a:t>
            </a:r>
          </a:p>
        </p:txBody>
      </p:sp>
      <p:sp>
        <p:nvSpPr>
          <p:cNvPr id="5" name="Titel 1"/>
          <p:cNvSpPr>
            <a:spLocks noGrp="1"/>
          </p:cNvSpPr>
          <p:nvPr>
            <p:ph type="title"/>
          </p:nvPr>
        </p:nvSpPr>
        <p:spPr>
          <a:xfrm>
            <a:off x="971600" y="274638"/>
            <a:ext cx="7715200" cy="1143000"/>
          </a:xfrm>
        </p:spPr>
        <p:txBody>
          <a:bodyPr/>
          <a:lstStyle/>
          <a:p>
            <a:r>
              <a:rPr lang="de-DE" dirty="0" smtClean="0"/>
              <a:t>Psychische Grundbedürfnisse</a:t>
            </a:r>
            <a:endParaRPr lang="de-DE" dirty="0"/>
          </a:p>
        </p:txBody>
      </p:sp>
      <p:sp>
        <p:nvSpPr>
          <p:cNvPr id="6"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smtClean="0"/>
              <a:t>16.05.2018/Fabienne </a:t>
            </a:r>
            <a:r>
              <a:rPr lang="de-DE" dirty="0"/>
              <a:t>Becker-Stoll /</a:t>
            </a:r>
            <a:r>
              <a:rPr lang="de-DE" dirty="0" smtClean="0"/>
              <a:t>www.ifp.bayern.de	Quelle: </a:t>
            </a:r>
            <a:r>
              <a:rPr lang="de-DE" altLang="de-DE" dirty="0" smtClean="0"/>
              <a:t>Edward </a:t>
            </a:r>
            <a:r>
              <a:rPr lang="de-DE" altLang="de-DE" dirty="0" err="1"/>
              <a:t>Deci</a:t>
            </a:r>
            <a:r>
              <a:rPr lang="de-DE" altLang="de-DE" dirty="0"/>
              <a:t> &amp; Richard Ryan, </a:t>
            </a:r>
            <a:r>
              <a:rPr lang="de-DE" altLang="de-DE" dirty="0" smtClean="0"/>
              <a:t>1992. </a:t>
            </a:r>
            <a:endParaRPr lang="de-DE" dirty="0"/>
          </a:p>
        </p:txBody>
      </p:sp>
      <p:sp>
        <p:nvSpPr>
          <p:cNvPr id="7"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5</a:t>
            </a:fld>
            <a:endParaRPr lang="de-DE" dirty="0"/>
          </a:p>
        </p:txBody>
      </p:sp>
    </p:spTree>
    <p:extLst>
      <p:ext uri="{BB962C8B-B14F-4D97-AF65-F5344CB8AC3E}">
        <p14:creationId xmlns:p14="http://schemas.microsoft.com/office/powerpoint/2010/main" val="9550516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p:txBody>
          <a:bodyPr/>
          <a:lstStyle/>
          <a:p>
            <a:r>
              <a:rPr lang="de-DE" altLang="de-DE" dirty="0" smtClean="0"/>
              <a:t>Erikson - Urvertrauen vs. Misstrauen </a:t>
            </a:r>
          </a:p>
        </p:txBody>
      </p:sp>
      <p:sp>
        <p:nvSpPr>
          <p:cNvPr id="18435" name="Inhaltsplatzhalter 2"/>
          <p:cNvSpPr>
            <a:spLocks noGrp="1"/>
          </p:cNvSpPr>
          <p:nvPr>
            <p:ph idx="1"/>
          </p:nvPr>
        </p:nvSpPr>
        <p:spPr>
          <a:xfrm>
            <a:off x="539552" y="1600200"/>
            <a:ext cx="5688631" cy="3989040"/>
          </a:xfrm>
        </p:spPr>
        <p:txBody>
          <a:bodyPr/>
          <a:lstStyle/>
          <a:p>
            <a:endParaRPr lang="de-DE" altLang="de-DE" sz="2000" b="1" dirty="0" smtClean="0"/>
          </a:p>
          <a:p>
            <a:r>
              <a:rPr lang="de-DE" altLang="de-DE" sz="2000" b="1" dirty="0" smtClean="0"/>
              <a:t>Erik H. Erikson </a:t>
            </a:r>
            <a:r>
              <a:rPr lang="de-DE" altLang="de-DE" sz="2000" dirty="0" smtClean="0"/>
              <a:t>führte das Konzept </a:t>
            </a:r>
            <a:r>
              <a:rPr lang="de-DE" altLang="de-DE" sz="2000" b="1" dirty="0" smtClean="0"/>
              <a:t>Urvertrauen (</a:t>
            </a:r>
            <a:r>
              <a:rPr lang="de-DE" altLang="de-DE" sz="2000" b="1" dirty="0" err="1" smtClean="0"/>
              <a:t>basic</a:t>
            </a:r>
            <a:r>
              <a:rPr lang="de-DE" altLang="de-DE" sz="2000" b="1" dirty="0" smtClean="0"/>
              <a:t> </a:t>
            </a:r>
            <a:r>
              <a:rPr lang="de-DE" altLang="de-DE" sz="2000" b="1" dirty="0" err="1" smtClean="0"/>
              <a:t>trust</a:t>
            </a:r>
            <a:r>
              <a:rPr lang="de-DE" altLang="de-DE" sz="2000" b="1" dirty="0" smtClean="0"/>
              <a:t>) </a:t>
            </a:r>
            <a:r>
              <a:rPr lang="de-DE" altLang="de-DE" sz="2000" dirty="0" smtClean="0"/>
              <a:t>in die Literatur ein</a:t>
            </a:r>
          </a:p>
          <a:p>
            <a:endParaRPr lang="en-US" altLang="de-DE" sz="2000" dirty="0" smtClean="0"/>
          </a:p>
          <a:p>
            <a:pPr lvl="1"/>
            <a:r>
              <a:rPr lang="de-DE" altLang="de-DE" dirty="0" smtClean="0"/>
              <a:t>der </a:t>
            </a:r>
            <a:r>
              <a:rPr lang="de-DE" altLang="de-DE" dirty="0"/>
              <a:t>Säugling </a:t>
            </a:r>
            <a:r>
              <a:rPr lang="de-DE" altLang="de-DE" dirty="0" smtClean="0"/>
              <a:t>erwirbt im ersten Lebensjahres ein Grundgefühl, welchen Situationen und Menschen er vertrauen kann und welchen nicht. </a:t>
            </a:r>
          </a:p>
          <a:p>
            <a:pPr lvl="1"/>
            <a:r>
              <a:rPr lang="de-DE" altLang="de-DE" dirty="0" smtClean="0"/>
              <a:t>Dieses Grundgefühl bestimmt später, ob der Mensch seiner Umwelt eher optimistisch, zuversichtlich und mit Selbstvertrauen begegnet oder eher pessimistisch.</a:t>
            </a:r>
            <a:r>
              <a:rPr lang="en-US" altLang="de-DE" dirty="0" smtClean="0"/>
              <a:t> </a:t>
            </a:r>
          </a:p>
          <a:p>
            <a:pPr marL="0" indent="0">
              <a:buNone/>
            </a:pPr>
            <a:endParaRPr lang="en-US" altLang="de-DE" sz="2800" dirty="0"/>
          </a:p>
        </p:txBody>
      </p:sp>
      <p:pic>
        <p:nvPicPr>
          <p:cNvPr id="184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348880"/>
            <a:ext cx="2038350" cy="3067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r>
              <a:rPr lang="de-DE" dirty="0" smtClean="0"/>
              <a:t>16.05.2018/Fabienne </a:t>
            </a:r>
            <a:r>
              <a:rPr lang="de-DE" dirty="0"/>
              <a:t>Becker-Stoll /</a:t>
            </a:r>
            <a:r>
              <a:rPr lang="de-DE" dirty="0" smtClean="0"/>
              <a:t>www.ifp.bayern.de	Quelle: </a:t>
            </a:r>
            <a:r>
              <a:rPr lang="en-US" altLang="de-DE" dirty="0"/>
              <a:t>Erikson, E. (1959). </a:t>
            </a:r>
            <a:r>
              <a:rPr lang="en-US" altLang="de-DE" i="1" dirty="0"/>
              <a:t>Childhood and society.</a:t>
            </a:r>
            <a:r>
              <a:rPr lang="de-DE" dirty="0"/>
              <a:t> New York</a:t>
            </a:r>
            <a:r>
              <a:rPr lang="de-DE" dirty="0" smtClean="0"/>
              <a:t>.</a:t>
            </a:r>
            <a:endParaRPr lang="de-DE" altLang="de-DE" dirty="0"/>
          </a:p>
        </p:txBody>
      </p:sp>
      <p:sp>
        <p:nvSpPr>
          <p:cNvPr id="6" name="Textfeld 5"/>
          <p:cNvSpPr txBox="1"/>
          <p:nvPr/>
        </p:nvSpPr>
        <p:spPr>
          <a:xfrm>
            <a:off x="7162311" y="5517232"/>
            <a:ext cx="1481496" cy="369332"/>
          </a:xfrm>
          <a:prstGeom prst="rect">
            <a:avLst/>
          </a:prstGeom>
          <a:noFill/>
        </p:spPr>
        <p:txBody>
          <a:bodyPr vert="horz" wrap="none" rtlCol="0">
            <a:spAutoFit/>
          </a:bodyPr>
          <a:lstStyle/>
          <a:p>
            <a:r>
              <a:rPr lang="de-DE" dirty="0" smtClean="0"/>
              <a:t>Foto: Internet</a:t>
            </a:r>
            <a:endParaRPr lang="de-DE" dirty="0"/>
          </a:p>
        </p:txBody>
      </p:sp>
      <p:sp>
        <p:nvSpPr>
          <p:cNvPr id="7"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6</a:t>
            </a:fld>
            <a:endParaRPr lang="de-DE" dirty="0"/>
          </a:p>
        </p:txBody>
      </p:sp>
    </p:spTree>
    <p:extLst>
      <p:ext uri="{BB962C8B-B14F-4D97-AF65-F5344CB8AC3E}">
        <p14:creationId xmlns:p14="http://schemas.microsoft.com/office/powerpoint/2010/main" val="2209805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p:txBody>
          <a:bodyPr/>
          <a:lstStyle/>
          <a:p>
            <a:r>
              <a:rPr lang="de-DE" altLang="de-DE" smtClean="0"/>
              <a:t>Urvertrauen = Sichere Bindung</a:t>
            </a:r>
          </a:p>
        </p:txBody>
      </p:sp>
      <p:sp>
        <p:nvSpPr>
          <p:cNvPr id="19459" name="Inhaltsplatzhalter 2"/>
          <p:cNvSpPr>
            <a:spLocks noGrp="1"/>
          </p:cNvSpPr>
          <p:nvPr>
            <p:ph idx="1"/>
          </p:nvPr>
        </p:nvSpPr>
        <p:spPr>
          <a:xfrm>
            <a:off x="323528" y="3933056"/>
            <a:ext cx="8812128" cy="2016522"/>
          </a:xfrm>
        </p:spPr>
        <p:txBody>
          <a:bodyPr/>
          <a:lstStyle/>
          <a:p>
            <a:r>
              <a:rPr lang="de-DE" altLang="de-DE" dirty="0" smtClean="0">
                <a:solidFill>
                  <a:srgbClr val="008FCD"/>
                </a:solidFill>
              </a:rPr>
              <a:t>John Bowlby </a:t>
            </a:r>
            <a:r>
              <a:rPr lang="de-DE" altLang="de-DE" dirty="0" smtClean="0"/>
              <a:t>: Urvertrauen als sichere Bindung zu einer primären Bindungsperson – Verlust der Bindungsperson erschüttert Vertrauen in Bindungsperson und führt zu Trauer</a:t>
            </a:r>
          </a:p>
          <a:p>
            <a:r>
              <a:rPr lang="de-DE" altLang="de-DE" dirty="0">
                <a:solidFill>
                  <a:srgbClr val="008FCD"/>
                </a:solidFill>
              </a:rPr>
              <a:t>Mary </a:t>
            </a:r>
            <a:r>
              <a:rPr lang="de-DE" altLang="de-DE" dirty="0" err="1" smtClean="0">
                <a:solidFill>
                  <a:srgbClr val="008FCD"/>
                </a:solidFill>
              </a:rPr>
              <a:t>Ainsworth</a:t>
            </a:r>
            <a:r>
              <a:rPr lang="de-DE" altLang="de-DE" dirty="0" smtClean="0"/>
              <a:t>: Feinfühliges Verhalten führt zu sicherer Bindung</a:t>
            </a:r>
          </a:p>
        </p:txBody>
      </p:sp>
      <p:pic>
        <p:nvPicPr>
          <p:cNvPr id="1946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9629" y="1793796"/>
            <a:ext cx="4015988" cy="1932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smtClean="0"/>
              <a:t>16.05.2018/Fabienne </a:t>
            </a:r>
            <a:r>
              <a:rPr lang="de-DE" dirty="0"/>
              <a:t>Becker-Stoll /</a:t>
            </a:r>
            <a:r>
              <a:rPr lang="de-DE" dirty="0" smtClean="0"/>
              <a:t>www.ifp.bayern.de	Quelle: </a:t>
            </a:r>
            <a:r>
              <a:rPr lang="de-DE" altLang="de-DE" dirty="0"/>
              <a:t>Bowlby, 1951,1987/2003; Ainsworth 1964/2003</a:t>
            </a:r>
          </a:p>
        </p:txBody>
      </p:sp>
      <p:sp>
        <p:nvSpPr>
          <p:cNvPr id="2" name="Textfeld 1"/>
          <p:cNvSpPr txBox="1"/>
          <p:nvPr/>
        </p:nvSpPr>
        <p:spPr>
          <a:xfrm>
            <a:off x="8675557" y="1793796"/>
            <a:ext cx="400110" cy="1248740"/>
          </a:xfrm>
          <a:prstGeom prst="rect">
            <a:avLst/>
          </a:prstGeom>
          <a:noFill/>
        </p:spPr>
        <p:txBody>
          <a:bodyPr vert="vert" wrap="none" rtlCol="0">
            <a:spAutoFit/>
          </a:bodyPr>
          <a:lstStyle/>
          <a:p>
            <a:r>
              <a:rPr lang="de-DE" sz="1400" dirty="0" smtClean="0"/>
              <a:t>Foto: Eric Hesse</a:t>
            </a:r>
            <a:endParaRPr lang="de-DE" sz="1400" dirty="0"/>
          </a:p>
        </p:txBody>
      </p:sp>
      <p:sp>
        <p:nvSpPr>
          <p:cNvPr id="4" name="Textfeld 3"/>
          <p:cNvSpPr txBox="1"/>
          <p:nvPr/>
        </p:nvSpPr>
        <p:spPr>
          <a:xfrm>
            <a:off x="395536" y="2174381"/>
            <a:ext cx="4351312" cy="1200329"/>
          </a:xfrm>
          <a:prstGeom prst="rect">
            <a:avLst/>
          </a:prstGeom>
          <a:noFill/>
        </p:spPr>
        <p:txBody>
          <a:bodyPr wrap="square" rtlCol="0">
            <a:spAutoFit/>
          </a:bodyPr>
          <a:lstStyle/>
          <a:p>
            <a:pPr marL="342900" indent="-342900">
              <a:spcBef>
                <a:spcPct val="20000"/>
              </a:spcBef>
              <a:buClr>
                <a:srgbClr val="F08A16"/>
              </a:buClr>
              <a:buFont typeface="Arial" charset="0"/>
              <a:buChar char="•"/>
            </a:pPr>
            <a:r>
              <a:rPr lang="de-DE" altLang="de-DE" sz="2400" dirty="0">
                <a:solidFill>
                  <a:srgbClr val="008FCD"/>
                </a:solidFill>
                <a:latin typeface="+mn-lt"/>
                <a:cs typeface="+mn-cs"/>
              </a:rPr>
              <a:t>Erik Erikson</a:t>
            </a:r>
            <a:r>
              <a:rPr lang="de-DE" altLang="de-DE" sz="2400" dirty="0">
                <a:latin typeface="+mn-lt"/>
                <a:cs typeface="+mn-cs"/>
              </a:rPr>
              <a:t>: Urvertrauen als erste Phase der menschlichen Entwicklung </a:t>
            </a:r>
          </a:p>
        </p:txBody>
      </p:sp>
      <p:sp>
        <p:nvSpPr>
          <p:cNvPr id="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7</a:t>
            </a:fld>
            <a:endParaRPr lang="de-DE" dirty="0"/>
          </a:p>
        </p:txBody>
      </p:sp>
    </p:spTree>
    <p:extLst>
      <p:ext uri="{BB962C8B-B14F-4D97-AF65-F5344CB8AC3E}">
        <p14:creationId xmlns:p14="http://schemas.microsoft.com/office/powerpoint/2010/main" val="1453508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755576" y="1889125"/>
            <a:ext cx="7488312" cy="5068888"/>
          </a:xfrm>
        </p:spPr>
        <p:txBody>
          <a:bodyPr/>
          <a:lstStyle/>
          <a:p>
            <a:pPr eaLnBrk="1" hangingPunct="1"/>
            <a:r>
              <a:rPr lang="de-DE" altLang="de-DE" dirty="0" smtClean="0"/>
              <a:t>Der Mensch ist von Geburt an mit zwei grundlegenden </a:t>
            </a:r>
            <a:r>
              <a:rPr lang="de-DE" altLang="de-DE" b="1" dirty="0" smtClean="0">
                <a:solidFill>
                  <a:srgbClr val="F08A16"/>
                </a:solidFill>
              </a:rPr>
              <a:t>Verhaltenssystemen</a:t>
            </a:r>
            <a:r>
              <a:rPr lang="de-DE" altLang="de-DE" dirty="0" smtClean="0"/>
              <a:t> ausgestattet, die sein Überleben und das seiner Art sichern</a:t>
            </a:r>
          </a:p>
          <a:p>
            <a:pPr eaLnBrk="1" hangingPunct="1"/>
            <a:endParaRPr lang="de-DE" altLang="de-DE" dirty="0" smtClean="0"/>
          </a:p>
          <a:p>
            <a:pPr lvl="1" eaLnBrk="1" hangingPunct="1"/>
            <a:r>
              <a:rPr lang="de-DE" altLang="de-DE" sz="2400" b="1" dirty="0" smtClean="0">
                <a:solidFill>
                  <a:srgbClr val="F08A16"/>
                </a:solidFill>
              </a:rPr>
              <a:t>Bindungsverhaltenssystem</a:t>
            </a:r>
            <a:r>
              <a:rPr lang="de-DE" altLang="de-DE" dirty="0" smtClean="0"/>
              <a:t> </a:t>
            </a:r>
          </a:p>
          <a:p>
            <a:pPr lvl="1" eaLnBrk="1" hangingPunct="1">
              <a:buFontTx/>
              <a:buNone/>
            </a:pPr>
            <a:endParaRPr lang="de-DE" altLang="de-DE" dirty="0" smtClean="0"/>
          </a:p>
          <a:p>
            <a:pPr lvl="1" eaLnBrk="1" hangingPunct="1"/>
            <a:r>
              <a:rPr lang="de-DE" altLang="de-DE" sz="2400" b="1" dirty="0" smtClean="0">
                <a:solidFill>
                  <a:srgbClr val="008FCD"/>
                </a:solidFill>
              </a:rPr>
              <a:t>Explorationsverhaltenssystem</a:t>
            </a:r>
          </a:p>
          <a:p>
            <a:endParaRPr lang="de-DE" altLang="de-DE" b="1" dirty="0">
              <a:solidFill>
                <a:srgbClr val="008FCD"/>
              </a:solidFill>
            </a:endParaRPr>
          </a:p>
          <a:p>
            <a:r>
              <a:rPr lang="de-DE" altLang="de-DE" dirty="0" smtClean="0"/>
              <a:t>Dem kindlichen Bindungsverhaltenssystem steht das elterliche </a:t>
            </a:r>
            <a:r>
              <a:rPr lang="de-DE" altLang="de-DE" b="1" dirty="0" smtClean="0">
                <a:solidFill>
                  <a:srgbClr val="008FCD"/>
                </a:solidFill>
              </a:rPr>
              <a:t>Pflgeverhaltenssystem</a:t>
            </a:r>
            <a:r>
              <a:rPr lang="de-DE" altLang="de-DE" dirty="0" smtClean="0"/>
              <a:t> gegenüber.</a:t>
            </a:r>
          </a:p>
        </p:txBody>
      </p:sp>
      <p:sp>
        <p:nvSpPr>
          <p:cNvPr id="19460" name="Rectangle 7"/>
          <p:cNvSpPr>
            <a:spLocks noGrp="1" noChangeArrowheads="1"/>
          </p:cNvSpPr>
          <p:nvPr>
            <p:ph type="title"/>
          </p:nvPr>
        </p:nvSpPr>
        <p:spPr>
          <a:xfrm>
            <a:off x="1043608" y="980728"/>
            <a:ext cx="7920038" cy="509587"/>
          </a:xfrm>
        </p:spPr>
        <p:txBody>
          <a:bodyPr/>
          <a:lstStyle/>
          <a:p>
            <a:pPr eaLnBrk="1" hangingPunct="1"/>
            <a:r>
              <a:rPr lang="de-DE" altLang="de-DE" dirty="0" smtClean="0"/>
              <a:t>Grundzüge der Bindungstheorie</a:t>
            </a:r>
            <a:br>
              <a:rPr lang="de-DE" altLang="de-DE" dirty="0" smtClean="0"/>
            </a:br>
            <a:endParaRPr lang="de-DE" altLang="de-DE" dirty="0" smtClean="0"/>
          </a:p>
        </p:txBody>
      </p:sp>
      <p:sp>
        <p:nvSpPr>
          <p:cNvPr id="6"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smtClean="0"/>
              <a:t>Bowlby, 1987/2003.</a:t>
            </a:r>
            <a:endParaRPr lang="de-DE" altLang="de-DE" dirty="0"/>
          </a:p>
        </p:txBody>
      </p:sp>
      <p:sp>
        <p:nvSpPr>
          <p:cNvPr id="7" name="Foliennummernplatzhalter 5"/>
          <p:cNvSpPr>
            <a:spLocks noGrp="1"/>
          </p:cNvSpPr>
          <p:nvPr>
            <p:ph type="sldNum" sz="quarter" idx="12"/>
          </p:nvPr>
        </p:nvSpPr>
        <p:spPr>
          <a:xfrm>
            <a:off x="6553200" y="6376243"/>
            <a:ext cx="2122488" cy="365125"/>
          </a:xfrm>
        </p:spPr>
        <p:txBody>
          <a:bodyPr/>
          <a:lstStyle/>
          <a:p>
            <a:pPr>
              <a:defRPr/>
            </a:pPr>
            <a:fld id="{7EAACE4E-922C-4FF6-9762-FCC266574D0A}" type="slidenum">
              <a:rPr lang="de-DE" smtClean="0"/>
              <a:pPr>
                <a:defRPr/>
              </a:pPr>
              <a:t>8</a:t>
            </a:fld>
            <a:endParaRPr lang="de-DE" dirty="0"/>
          </a:p>
        </p:txBody>
      </p:sp>
    </p:spTree>
    <p:extLst>
      <p:ext uri="{BB962C8B-B14F-4D97-AF65-F5344CB8AC3E}">
        <p14:creationId xmlns:p14="http://schemas.microsoft.com/office/powerpoint/2010/main" val="3504123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body" idx="1"/>
          </p:nvPr>
        </p:nvSpPr>
        <p:spPr>
          <a:xfrm>
            <a:off x="611560" y="1700931"/>
            <a:ext cx="8136904" cy="4824413"/>
          </a:xfrm>
        </p:spPr>
        <p:txBody>
          <a:bodyPr/>
          <a:lstStyle/>
          <a:p>
            <a:pPr eaLnBrk="1" hangingPunct="1"/>
            <a:r>
              <a:rPr lang="de-DE" altLang="de-DE" sz="2000" dirty="0" smtClean="0"/>
              <a:t>Das Bindungsverhaltenssystem ermöglicht es dem Kind von Geburt an, </a:t>
            </a:r>
            <a:r>
              <a:rPr lang="de-DE" altLang="de-DE" sz="2000" b="1" dirty="0" smtClean="0">
                <a:solidFill>
                  <a:srgbClr val="F08A16"/>
                </a:solidFill>
              </a:rPr>
              <a:t>Bindungsverhalten</a:t>
            </a:r>
            <a:r>
              <a:rPr lang="de-DE" altLang="de-DE" sz="2000" dirty="0" smtClean="0"/>
              <a:t> gegenüber einer oder einigen wenigen Personen zu zeigen. </a:t>
            </a:r>
          </a:p>
          <a:p>
            <a:pPr lvl="1" eaLnBrk="1" hangingPunct="1"/>
            <a:r>
              <a:rPr lang="de-DE" altLang="de-DE" sz="1800" dirty="0" smtClean="0"/>
              <a:t>Bindungsverhalten zielt darauf ab, die </a:t>
            </a:r>
            <a:r>
              <a:rPr lang="de-DE" altLang="de-DE" b="1" dirty="0">
                <a:solidFill>
                  <a:srgbClr val="008FCD"/>
                </a:solidFill>
              </a:rPr>
              <a:t>Nähe</a:t>
            </a:r>
            <a:r>
              <a:rPr lang="de-DE" altLang="de-DE" sz="1800" dirty="0" smtClean="0"/>
              <a:t> einer bevorzugten Person zu suchen, um dort </a:t>
            </a:r>
            <a:r>
              <a:rPr lang="de-DE" altLang="de-DE" b="1" dirty="0">
                <a:solidFill>
                  <a:srgbClr val="008FCD"/>
                </a:solidFill>
              </a:rPr>
              <a:t>Sicherheit</a:t>
            </a:r>
            <a:r>
              <a:rPr lang="de-DE" altLang="de-DE" sz="1800" dirty="0" smtClean="0"/>
              <a:t> zu finden.</a:t>
            </a:r>
          </a:p>
          <a:p>
            <a:pPr lvl="1" eaLnBrk="1" hangingPunct="1">
              <a:lnSpc>
                <a:spcPct val="50000"/>
              </a:lnSpc>
            </a:pPr>
            <a:endParaRPr lang="de-DE" altLang="de-DE" sz="800" dirty="0" smtClean="0"/>
          </a:p>
          <a:p>
            <a:pPr eaLnBrk="1" hangingPunct="1"/>
            <a:r>
              <a:rPr lang="de-DE" altLang="de-DE" sz="2000" dirty="0" smtClean="0"/>
              <a:t>Die meisten Kinder entwickeln in den </a:t>
            </a:r>
            <a:r>
              <a:rPr lang="de-DE" altLang="de-DE" sz="2000" b="1" dirty="0">
                <a:solidFill>
                  <a:srgbClr val="008FCD"/>
                </a:solidFill>
              </a:rPr>
              <a:t>ersten neun Lebensmonaten </a:t>
            </a:r>
            <a:r>
              <a:rPr lang="de-DE" altLang="de-DE" sz="2000" dirty="0" smtClean="0"/>
              <a:t>Bindungen gegenüber Personen, die sich </a:t>
            </a:r>
            <a:r>
              <a:rPr lang="de-DE" altLang="de-DE" sz="2000" b="1" dirty="0" smtClean="0">
                <a:solidFill>
                  <a:srgbClr val="F08A16"/>
                </a:solidFill>
              </a:rPr>
              <a:t>dauerhaft</a:t>
            </a:r>
            <a:r>
              <a:rPr lang="de-DE" altLang="de-DE" sz="2000" dirty="0" smtClean="0"/>
              <a:t> um sie kümmern. </a:t>
            </a:r>
          </a:p>
          <a:p>
            <a:pPr lvl="1" eaLnBrk="1" hangingPunct="1"/>
            <a:r>
              <a:rPr lang="de-DE" altLang="de-DE" sz="1800" dirty="0" smtClean="0"/>
              <a:t>Dabei ist das Kind </a:t>
            </a:r>
            <a:r>
              <a:rPr lang="de-DE" altLang="de-DE" b="1" dirty="0">
                <a:solidFill>
                  <a:srgbClr val="F08A16"/>
                </a:solidFill>
              </a:rPr>
              <a:t>aktiv</a:t>
            </a:r>
            <a:r>
              <a:rPr lang="de-DE" altLang="de-DE" sz="1800" dirty="0" smtClean="0"/>
              <a:t> und hat die Initiative bei der Bildung von Bindung.</a:t>
            </a:r>
          </a:p>
          <a:p>
            <a:pPr lvl="1" eaLnBrk="1" hangingPunct="1">
              <a:lnSpc>
                <a:spcPct val="70000"/>
              </a:lnSpc>
            </a:pPr>
            <a:endParaRPr lang="de-DE" altLang="de-DE" sz="800" dirty="0" smtClean="0"/>
          </a:p>
          <a:p>
            <a:pPr eaLnBrk="1" hangingPunct="1"/>
            <a:r>
              <a:rPr lang="de-DE" altLang="de-DE" sz="2000" dirty="0" smtClean="0"/>
              <a:t>Durch </a:t>
            </a:r>
            <a:r>
              <a:rPr lang="de-DE" altLang="de-DE" sz="2000" b="1" dirty="0">
                <a:solidFill>
                  <a:srgbClr val="F08A16"/>
                </a:solidFill>
              </a:rPr>
              <a:t>Fremdheit</a:t>
            </a:r>
            <a:r>
              <a:rPr lang="de-DE" altLang="de-DE" sz="2000" dirty="0" smtClean="0"/>
              <a:t>, </a:t>
            </a:r>
            <a:r>
              <a:rPr lang="de-DE" altLang="de-DE" sz="2000" b="1" dirty="0">
                <a:solidFill>
                  <a:srgbClr val="F08A16"/>
                </a:solidFill>
              </a:rPr>
              <a:t>Unwohlsein</a:t>
            </a:r>
            <a:r>
              <a:rPr lang="de-DE" altLang="de-DE" sz="2000" dirty="0" smtClean="0"/>
              <a:t> oder </a:t>
            </a:r>
            <a:r>
              <a:rPr lang="de-DE" altLang="de-DE" sz="2000" b="1" dirty="0">
                <a:solidFill>
                  <a:srgbClr val="F08A16"/>
                </a:solidFill>
              </a:rPr>
              <a:t>Angst</a:t>
            </a:r>
            <a:r>
              <a:rPr lang="de-DE" altLang="de-DE" sz="2000" dirty="0" smtClean="0"/>
              <a:t> wird das </a:t>
            </a:r>
            <a:r>
              <a:rPr lang="de-DE" altLang="de-DE" sz="2000" b="1" dirty="0">
                <a:solidFill>
                  <a:srgbClr val="F08A16"/>
                </a:solidFill>
              </a:rPr>
              <a:t>Bindungssystem</a:t>
            </a:r>
            <a:r>
              <a:rPr lang="de-DE" altLang="de-DE" sz="2000" dirty="0" smtClean="0">
                <a:solidFill>
                  <a:srgbClr val="FF0000"/>
                </a:solidFill>
              </a:rPr>
              <a:t> </a:t>
            </a:r>
            <a:r>
              <a:rPr lang="de-DE" altLang="de-DE" sz="2000" b="1" dirty="0">
                <a:solidFill>
                  <a:srgbClr val="F08A16"/>
                </a:solidFill>
              </a:rPr>
              <a:t>aktiviert</a:t>
            </a:r>
            <a:r>
              <a:rPr lang="de-DE" altLang="de-DE" sz="2000" dirty="0" smtClean="0"/>
              <a:t>, und die Erregung wird durch Wahrnehmung der Bindungsperson – durch </a:t>
            </a:r>
            <a:r>
              <a:rPr lang="de-DE" altLang="de-DE" sz="2000" b="1" dirty="0">
                <a:solidFill>
                  <a:srgbClr val="008FCD"/>
                </a:solidFill>
              </a:rPr>
              <a:t>Nähe</a:t>
            </a:r>
            <a:r>
              <a:rPr lang="de-DE" altLang="de-DE" sz="2000" dirty="0" smtClean="0"/>
              <a:t>, liebevollen </a:t>
            </a:r>
            <a:r>
              <a:rPr lang="de-DE" altLang="de-DE" sz="2000" b="1" dirty="0">
                <a:solidFill>
                  <a:srgbClr val="008FCD"/>
                </a:solidFill>
              </a:rPr>
              <a:t>Körperkontakt</a:t>
            </a:r>
            <a:r>
              <a:rPr lang="de-DE" altLang="de-DE" sz="2000" dirty="0" smtClean="0"/>
              <a:t> und </a:t>
            </a:r>
            <a:r>
              <a:rPr lang="de-DE" altLang="de-DE" sz="2000" b="1" dirty="0">
                <a:solidFill>
                  <a:srgbClr val="008FCD"/>
                </a:solidFill>
              </a:rPr>
              <a:t>Interaktion</a:t>
            </a:r>
            <a:r>
              <a:rPr lang="de-DE" altLang="de-DE" sz="2000" dirty="0" smtClean="0"/>
              <a:t> mit ihr – beendet. </a:t>
            </a:r>
            <a:endParaRPr lang="de-DE" altLang="de-DE" sz="1800" dirty="0" smtClean="0"/>
          </a:p>
        </p:txBody>
      </p:sp>
      <p:sp>
        <p:nvSpPr>
          <p:cNvPr id="20484" name="Rectangle 6"/>
          <p:cNvSpPr>
            <a:spLocks noGrp="1" noChangeArrowheads="1"/>
          </p:cNvSpPr>
          <p:nvPr>
            <p:ph type="title"/>
          </p:nvPr>
        </p:nvSpPr>
        <p:spPr>
          <a:xfrm>
            <a:off x="954881" y="980728"/>
            <a:ext cx="7920038" cy="509587"/>
          </a:xfrm>
        </p:spPr>
        <p:txBody>
          <a:bodyPr/>
          <a:lstStyle/>
          <a:p>
            <a:pPr eaLnBrk="1" hangingPunct="1"/>
            <a:r>
              <a:rPr lang="de-DE" altLang="de-DE" dirty="0" smtClean="0"/>
              <a:t>Grundzüge der Bindungstheorie</a:t>
            </a:r>
            <a:br>
              <a:rPr lang="de-DE" altLang="de-DE" dirty="0" smtClean="0"/>
            </a:br>
            <a:endParaRPr lang="de-DE" altLang="de-DE" dirty="0" smtClean="0"/>
          </a:p>
        </p:txBody>
      </p:sp>
      <p:sp>
        <p:nvSpPr>
          <p:cNvPr id="6" name="Datumsplatzhalter 3"/>
          <p:cNvSpPr txBox="1">
            <a:spLocks/>
          </p:cNvSpPr>
          <p:nvPr/>
        </p:nvSpPr>
        <p:spPr>
          <a:xfrm>
            <a:off x="889248" y="630932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a:t>Bowlby, 1951,1987/2003; Ainsworth 1964/2003</a:t>
            </a:r>
          </a:p>
        </p:txBody>
      </p:sp>
      <p:sp>
        <p:nvSpPr>
          <p:cNvPr id="7"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9</a:t>
            </a:fld>
            <a:endParaRPr lang="de-DE" dirty="0"/>
          </a:p>
        </p:txBody>
      </p:sp>
    </p:spTree>
    <p:extLst>
      <p:ext uri="{BB962C8B-B14F-4D97-AF65-F5344CB8AC3E}">
        <p14:creationId xmlns:p14="http://schemas.microsoft.com/office/powerpoint/2010/main" val="38974919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de-DE" altLang="de-DE" smtClean="0"/>
              <a:t>Phasen der Bindungsentwicklung</a:t>
            </a:r>
          </a:p>
        </p:txBody>
      </p:sp>
      <p:sp>
        <p:nvSpPr>
          <p:cNvPr id="15363" name="Rectangle 3"/>
          <p:cNvSpPr>
            <a:spLocks noGrp="1" noChangeArrowheads="1"/>
          </p:cNvSpPr>
          <p:nvPr>
            <p:ph type="body" idx="1"/>
          </p:nvPr>
        </p:nvSpPr>
        <p:spPr>
          <a:xfrm>
            <a:off x="250825" y="1628775"/>
            <a:ext cx="7993063" cy="4824413"/>
          </a:xfrm>
        </p:spPr>
        <p:txBody>
          <a:bodyPr/>
          <a:lstStyle/>
          <a:p>
            <a:pPr>
              <a:lnSpc>
                <a:spcPct val="80000"/>
              </a:lnSpc>
            </a:pPr>
            <a:r>
              <a:rPr lang="de-DE" altLang="de-DE" sz="1800" b="1" smtClean="0"/>
              <a:t>Erste Phase</a:t>
            </a:r>
            <a:r>
              <a:rPr lang="de-DE" altLang="de-DE" sz="1800" smtClean="0"/>
              <a:t> der „vorbereitenden Anhänglichkeit“ (0 – 3 Monate): Das Baby zeigt Orientierung und Signale ohne Unterscheidung der Person und unterschiedslose Ansprechbarkeit auf alle Personen.</a:t>
            </a:r>
          </a:p>
          <a:p>
            <a:pPr>
              <a:lnSpc>
                <a:spcPct val="80000"/>
              </a:lnSpc>
            </a:pPr>
            <a:endParaRPr lang="de-DE" altLang="de-DE" sz="1800" smtClean="0"/>
          </a:p>
          <a:p>
            <a:pPr>
              <a:lnSpc>
                <a:spcPct val="80000"/>
              </a:lnSpc>
            </a:pPr>
            <a:r>
              <a:rPr lang="de-DE" altLang="de-DE" sz="1800" b="1" smtClean="0"/>
              <a:t>Zweite Phase</a:t>
            </a:r>
            <a:r>
              <a:rPr lang="de-DE" altLang="de-DE" sz="1800" smtClean="0"/>
              <a:t> der „entstehenden Bindung“ (3 – 6 Monate): Das Baby zeigt Orientierung und Signale, die sich auf eine oder mehrere besondere Person(en) richten und differenzierende Ansprechbarkeit auf die Mutter, wobei die Ansprechbarkeit auf andere Personen fortbesteht. </a:t>
            </a:r>
          </a:p>
          <a:p>
            <a:pPr>
              <a:lnSpc>
                <a:spcPct val="80000"/>
              </a:lnSpc>
            </a:pPr>
            <a:endParaRPr lang="de-DE" altLang="de-DE" sz="1800" smtClean="0"/>
          </a:p>
          <a:p>
            <a:pPr>
              <a:lnSpc>
                <a:spcPct val="80000"/>
              </a:lnSpc>
            </a:pPr>
            <a:r>
              <a:rPr lang="de-DE" altLang="de-DE" sz="1800" b="1" smtClean="0"/>
              <a:t>Dritte Phase</a:t>
            </a:r>
            <a:r>
              <a:rPr lang="de-DE" altLang="de-DE" sz="1800" smtClean="0"/>
              <a:t> der „ausgeprägten Bindung“ (6 – 12 Monate): Das Baby versucht die Nähe zu bestimmten Personen durch Fortbewegung, Signale und Kommunikation aufrechtzuerhalten. Es zeigt jetzt eine scharf definierte Bindung an die Mutter mit auffallender Verminderung der Freundlichkeit gegenüber anderen Personen.</a:t>
            </a:r>
          </a:p>
          <a:p>
            <a:pPr>
              <a:lnSpc>
                <a:spcPct val="80000"/>
              </a:lnSpc>
            </a:pPr>
            <a:endParaRPr lang="de-DE" altLang="de-DE" sz="1800" smtClean="0"/>
          </a:p>
          <a:p>
            <a:pPr>
              <a:lnSpc>
                <a:spcPct val="80000"/>
              </a:lnSpc>
            </a:pPr>
            <a:r>
              <a:rPr lang="de-DE" altLang="de-DE" sz="1800" b="1" smtClean="0"/>
              <a:t>Vierte Phase</a:t>
            </a:r>
            <a:r>
              <a:rPr lang="de-DE" altLang="de-DE" sz="1800" smtClean="0"/>
              <a:t> der „zielkorrigierten Partnerschaft“ (12 – 36 Monate): In dieser Phase entwickelt das Kind die Fähigkeit, Ziele und Pläne einer anderen Person zu verstehen und von den eigenen zu unterschieden. Das Kind versucht, Pläne und Absichten der Partner durch „zielkorrigiertes" Verhalten mit den eigenen in Einklang zu bringen</a:t>
            </a:r>
          </a:p>
        </p:txBody>
      </p:sp>
      <p:sp>
        <p:nvSpPr>
          <p:cNvPr id="5"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a:t>Bowlby, 1951,1987/2003; Ainsworth 1964/2003</a:t>
            </a:r>
          </a:p>
        </p:txBody>
      </p:sp>
      <p:sp>
        <p:nvSpPr>
          <p:cNvPr id="6"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10</a:t>
            </a:fld>
            <a:endParaRPr lang="de-DE" dirty="0"/>
          </a:p>
        </p:txBody>
      </p:sp>
    </p:spTree>
    <p:extLst>
      <p:ext uri="{BB962C8B-B14F-4D97-AF65-F5344CB8AC3E}">
        <p14:creationId xmlns:p14="http://schemas.microsoft.com/office/powerpoint/2010/main" val="31505814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Oval 3"/>
          <p:cNvSpPr>
            <a:spLocks noChangeArrowheads="1"/>
          </p:cNvSpPr>
          <p:nvPr/>
        </p:nvSpPr>
        <p:spPr bwMode="auto">
          <a:xfrm>
            <a:off x="539750" y="3269329"/>
            <a:ext cx="3024584" cy="2103887"/>
          </a:xfrm>
          <a:prstGeom prst="ellipse">
            <a:avLst/>
          </a:prstGeom>
          <a:ln>
            <a:headEnd/>
            <a:tailEnd/>
          </a:ln>
          <a:extLst/>
        </p:spPr>
        <p:style>
          <a:lnRef idx="0">
            <a:schemeClr val="accent6"/>
          </a:lnRef>
          <a:fillRef idx="3">
            <a:schemeClr val="accent6"/>
          </a:fillRef>
          <a:effectRef idx="3">
            <a:schemeClr val="accent6"/>
          </a:effectRef>
          <a:fontRef idx="minor">
            <a:schemeClr val="lt1"/>
          </a:fontRef>
        </p:style>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1800" dirty="0">
                <a:latin typeface="Arial" charset="0"/>
              </a:rPr>
              <a:t>Geborgenheit</a:t>
            </a:r>
          </a:p>
          <a:p>
            <a:pPr algn="ctr" eaLnBrk="1" hangingPunct="1"/>
            <a:r>
              <a:rPr lang="de-DE" altLang="de-DE" sz="1800" dirty="0">
                <a:latin typeface="Arial" charset="0"/>
              </a:rPr>
              <a:t>Zugehörigkeit</a:t>
            </a:r>
          </a:p>
          <a:p>
            <a:pPr algn="ctr" eaLnBrk="1" hangingPunct="1"/>
            <a:r>
              <a:rPr lang="de-DE" altLang="de-DE" sz="1800" dirty="0">
                <a:latin typeface="Arial" charset="0"/>
              </a:rPr>
              <a:t>Freude</a:t>
            </a:r>
          </a:p>
          <a:p>
            <a:pPr algn="ctr" eaLnBrk="1" hangingPunct="1"/>
            <a:r>
              <a:rPr lang="de-DE" altLang="de-DE" sz="1800" dirty="0">
                <a:latin typeface="Arial" charset="0"/>
              </a:rPr>
              <a:t>Liebe  </a:t>
            </a:r>
          </a:p>
          <a:p>
            <a:pPr algn="ctr" eaLnBrk="1" hangingPunct="1"/>
            <a:r>
              <a:rPr lang="de-DE" altLang="de-DE" sz="1800" dirty="0">
                <a:latin typeface="Arial" charset="0"/>
              </a:rPr>
              <a:t>Verliebt sein</a:t>
            </a:r>
          </a:p>
        </p:txBody>
      </p:sp>
      <p:sp>
        <p:nvSpPr>
          <p:cNvPr id="309252" name="Oval 4"/>
          <p:cNvSpPr>
            <a:spLocks noChangeArrowheads="1"/>
          </p:cNvSpPr>
          <p:nvPr/>
        </p:nvSpPr>
        <p:spPr bwMode="auto">
          <a:xfrm>
            <a:off x="4884752" y="3284984"/>
            <a:ext cx="3167459" cy="2088232"/>
          </a:xfrm>
          <a:prstGeom prst="ellipse">
            <a:avLst/>
          </a:prstGeom>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1800" dirty="0">
                <a:latin typeface="Arial" charset="0"/>
              </a:rPr>
              <a:t>Trauer</a:t>
            </a:r>
          </a:p>
          <a:p>
            <a:pPr algn="ctr" eaLnBrk="1" hangingPunct="1"/>
            <a:r>
              <a:rPr lang="de-DE" altLang="de-DE" sz="1800" dirty="0">
                <a:latin typeface="Arial" charset="0"/>
              </a:rPr>
              <a:t>Schmerz</a:t>
            </a:r>
          </a:p>
          <a:p>
            <a:pPr algn="ctr" eaLnBrk="1" hangingPunct="1"/>
            <a:r>
              <a:rPr lang="de-DE" altLang="de-DE" sz="1800" dirty="0">
                <a:latin typeface="Arial" charset="0"/>
              </a:rPr>
              <a:t>Verzweiflung</a:t>
            </a:r>
          </a:p>
          <a:p>
            <a:pPr algn="ctr" eaLnBrk="1" hangingPunct="1"/>
            <a:r>
              <a:rPr lang="de-DE" altLang="de-DE" sz="1800" dirty="0">
                <a:latin typeface="Arial" charset="0"/>
              </a:rPr>
              <a:t>Ohnmacht</a:t>
            </a:r>
          </a:p>
          <a:p>
            <a:pPr algn="ctr" eaLnBrk="1" hangingPunct="1"/>
            <a:r>
              <a:rPr lang="de-DE" altLang="de-DE" sz="1800" dirty="0">
                <a:latin typeface="Arial" charset="0"/>
              </a:rPr>
              <a:t>Isolation</a:t>
            </a:r>
          </a:p>
          <a:p>
            <a:pPr algn="ctr" eaLnBrk="1" hangingPunct="1"/>
            <a:r>
              <a:rPr lang="de-DE" altLang="de-DE" sz="1800" dirty="0">
                <a:latin typeface="Arial" charset="0"/>
              </a:rPr>
              <a:t>Wut</a:t>
            </a:r>
          </a:p>
        </p:txBody>
      </p:sp>
      <p:sp>
        <p:nvSpPr>
          <p:cNvPr id="309255" name="Text Box 7"/>
          <p:cNvSpPr txBox="1">
            <a:spLocks noChangeArrowheads="1"/>
          </p:cNvSpPr>
          <p:nvPr/>
        </p:nvSpPr>
        <p:spPr bwMode="auto">
          <a:xfrm>
            <a:off x="539750" y="2669815"/>
            <a:ext cx="3671888" cy="46166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e-DE" altLang="de-DE" b="1" dirty="0" smtClean="0">
                <a:solidFill>
                  <a:srgbClr val="F08A16"/>
                </a:solidFill>
                <a:latin typeface="+mn-lt"/>
              </a:rPr>
              <a:t>Aufbau von Bindung</a:t>
            </a:r>
            <a:endParaRPr lang="de-DE" altLang="de-DE" b="1" dirty="0">
              <a:solidFill>
                <a:srgbClr val="F08A16"/>
              </a:solidFill>
              <a:latin typeface="+mn-lt"/>
            </a:endParaRPr>
          </a:p>
        </p:txBody>
      </p:sp>
      <p:sp>
        <p:nvSpPr>
          <p:cNvPr id="309256" name="Text Box 8"/>
          <p:cNvSpPr txBox="1">
            <a:spLocks noChangeArrowheads="1"/>
          </p:cNvSpPr>
          <p:nvPr/>
        </p:nvSpPr>
        <p:spPr bwMode="auto">
          <a:xfrm>
            <a:off x="5106962" y="2660255"/>
            <a:ext cx="2735262" cy="46166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e-DE" altLang="de-DE" b="1" dirty="0" smtClean="0">
                <a:solidFill>
                  <a:srgbClr val="008FCD"/>
                </a:solidFill>
                <a:latin typeface="+mn-lt"/>
              </a:rPr>
              <a:t>Trennung/Verlust</a:t>
            </a:r>
            <a:endParaRPr lang="de-DE" altLang="de-DE" b="1" dirty="0">
              <a:solidFill>
                <a:srgbClr val="008FCD"/>
              </a:solidFill>
              <a:latin typeface="+mn-lt"/>
            </a:endParaRPr>
          </a:p>
        </p:txBody>
      </p:sp>
      <p:sp>
        <p:nvSpPr>
          <p:cNvPr id="34824" name="Text Box 12"/>
          <p:cNvSpPr txBox="1">
            <a:spLocks noChangeArrowheads="1"/>
          </p:cNvSpPr>
          <p:nvPr/>
        </p:nvSpPr>
        <p:spPr bwMode="auto">
          <a:xfrm>
            <a:off x="228600" y="1670571"/>
            <a:ext cx="832651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2000" dirty="0">
                <a:latin typeface="+mn-lt"/>
              </a:rPr>
              <a:t>Bei der Entstehung und Lösung von Bindungsbeziehungen </a:t>
            </a:r>
            <a:r>
              <a:rPr lang="de-DE" altLang="de-DE" sz="2000" dirty="0" smtClean="0">
                <a:latin typeface="+mn-lt"/>
              </a:rPr>
              <a:t>entstehen </a:t>
            </a:r>
          </a:p>
          <a:p>
            <a:pPr eaLnBrk="1" hangingPunct="1"/>
            <a:r>
              <a:rPr lang="de-DE" altLang="de-DE" sz="2000" dirty="0" smtClean="0">
                <a:latin typeface="+mn-lt"/>
              </a:rPr>
              <a:t>die intensivsten Emotionen – beim Bindungsaufbau zwischen Eltern und Kind, </a:t>
            </a:r>
          </a:p>
          <a:p>
            <a:pPr eaLnBrk="1" hangingPunct="1"/>
            <a:r>
              <a:rPr lang="de-DE" altLang="de-DE" sz="2000" dirty="0" smtClean="0">
                <a:latin typeface="+mn-lt"/>
              </a:rPr>
              <a:t>aber auch in Partnerschaften</a:t>
            </a:r>
            <a:r>
              <a:rPr lang="de-DE" altLang="de-DE" dirty="0" smtClean="0">
                <a:latin typeface="+mn-lt"/>
              </a:rPr>
              <a:t>.</a:t>
            </a:r>
            <a:endParaRPr lang="fr-CA" altLang="de-DE" dirty="0">
              <a:latin typeface="+mn-lt"/>
            </a:endParaRPr>
          </a:p>
        </p:txBody>
      </p:sp>
      <p:sp>
        <p:nvSpPr>
          <p:cNvPr id="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11</a:t>
            </a:fld>
            <a:endParaRPr lang="de-DE" dirty="0"/>
          </a:p>
        </p:txBody>
      </p:sp>
      <p:sp>
        <p:nvSpPr>
          <p:cNvPr id="9"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a:t>Bowlby, </a:t>
            </a:r>
            <a:r>
              <a:rPr lang="de-DE" altLang="de-DE" dirty="0" smtClean="0"/>
              <a:t>1951,1987/2003</a:t>
            </a:r>
            <a:endParaRPr lang="de-DE" altLang="de-DE" dirty="0"/>
          </a:p>
        </p:txBody>
      </p:sp>
      <p:sp>
        <p:nvSpPr>
          <p:cNvPr id="11" name="Rectangle 5"/>
          <p:cNvSpPr txBox="1">
            <a:spLocks noChangeArrowheads="1"/>
          </p:cNvSpPr>
          <p:nvPr/>
        </p:nvSpPr>
        <p:spPr bwMode="auto">
          <a:xfrm>
            <a:off x="971600" y="980728"/>
            <a:ext cx="792003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a:lstStyle>
          <a:p>
            <a:r>
              <a:rPr lang="de-DE" altLang="de-DE" smtClean="0"/>
              <a:t>Grundzüge der Bindungstheorie</a:t>
            </a:r>
            <a:br>
              <a:rPr lang="de-DE" altLang="de-DE" smtClean="0"/>
            </a:br>
            <a:endParaRPr lang="de-DE" altLang="de-DE" dirty="0" smtClean="0"/>
          </a:p>
        </p:txBody>
      </p:sp>
      <p:sp>
        <p:nvSpPr>
          <p:cNvPr id="12" name="Text Box 12"/>
          <p:cNvSpPr txBox="1">
            <a:spLocks noChangeArrowheads="1"/>
          </p:cNvSpPr>
          <p:nvPr/>
        </p:nvSpPr>
        <p:spPr bwMode="auto">
          <a:xfrm>
            <a:off x="228640" y="5542801"/>
            <a:ext cx="866384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2000" dirty="0" smtClean="0">
                <a:latin typeface="+mn-lt"/>
              </a:rPr>
              <a:t>Angst vor Verlust der </a:t>
            </a:r>
            <a:r>
              <a:rPr lang="de-DE" altLang="de-DE" sz="2000" dirty="0" err="1" smtClean="0">
                <a:latin typeface="+mn-lt"/>
              </a:rPr>
              <a:t>Bindungsperon</a:t>
            </a:r>
            <a:r>
              <a:rPr lang="de-DE" altLang="de-DE" sz="2000" dirty="0" smtClean="0">
                <a:latin typeface="+mn-lt"/>
              </a:rPr>
              <a:t> oder ihrer Zuwendung/ Liebe führt zu Wut und Eifersucht und dem verzweifelten Versuch, diesen Verlust zu verhindern. </a:t>
            </a:r>
            <a:endParaRPr lang="de-DE" altLang="de-DE" sz="2000" dirty="0">
              <a:latin typeface="+mn-lt"/>
            </a:endParaRPr>
          </a:p>
        </p:txBody>
      </p:sp>
    </p:spTree>
    <p:extLst>
      <p:ext uri="{BB962C8B-B14F-4D97-AF65-F5344CB8AC3E}">
        <p14:creationId xmlns:p14="http://schemas.microsoft.com/office/powerpoint/2010/main" val="191615651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9251"/>
                                        </p:tgtEl>
                                        <p:attrNameLst>
                                          <p:attrName>style.visibility</p:attrName>
                                        </p:attrNameLst>
                                      </p:cBhvr>
                                      <p:to>
                                        <p:strVal val="visible"/>
                                      </p:to>
                                    </p:set>
                                    <p:animEffect transition="in" filter="blinds(horizontal)">
                                      <p:cBhvr>
                                        <p:cTn id="7" dur="500"/>
                                        <p:tgtEl>
                                          <p:spTgt spid="3092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9252"/>
                                        </p:tgtEl>
                                        <p:attrNameLst>
                                          <p:attrName>style.visibility</p:attrName>
                                        </p:attrNameLst>
                                      </p:cBhvr>
                                      <p:to>
                                        <p:strVal val="visible"/>
                                      </p:to>
                                    </p:set>
                                    <p:animEffect transition="in" filter="blinds(horizontal)">
                                      <p:cBhvr>
                                        <p:cTn id="12" dur="500"/>
                                        <p:tgtEl>
                                          <p:spTgt spid="3092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9255"/>
                                        </p:tgtEl>
                                        <p:attrNameLst>
                                          <p:attrName>style.visibility</p:attrName>
                                        </p:attrNameLst>
                                      </p:cBhvr>
                                      <p:to>
                                        <p:strVal val="visible"/>
                                      </p:to>
                                    </p:set>
                                    <p:animEffect transition="in" filter="blinds(horizontal)">
                                      <p:cBhvr>
                                        <p:cTn id="17" dur="500"/>
                                        <p:tgtEl>
                                          <p:spTgt spid="30925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9256"/>
                                        </p:tgtEl>
                                        <p:attrNameLst>
                                          <p:attrName>style.visibility</p:attrName>
                                        </p:attrNameLst>
                                      </p:cBhvr>
                                      <p:to>
                                        <p:strVal val="visible"/>
                                      </p:to>
                                    </p:set>
                                    <p:animEffect transition="in" filter="blinds(horizontal)">
                                      <p:cBhvr>
                                        <p:cTn id="22" dur="500"/>
                                        <p:tgtEl>
                                          <p:spTgt spid="309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animBg="1" autoUpdateAnimBg="0"/>
      <p:bldP spid="309252" grpId="0" animBg="1" autoUpdateAnimBg="0"/>
      <p:bldP spid="309255" grpId="0" autoUpdateAnimBg="0"/>
      <p:bldP spid="30925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539377" y="1628775"/>
            <a:ext cx="8137079" cy="4824413"/>
          </a:xfrm>
        </p:spPr>
        <p:txBody>
          <a:bodyPr/>
          <a:lstStyle/>
          <a:p>
            <a:pPr eaLnBrk="1" hangingPunct="1"/>
            <a:r>
              <a:rPr lang="de-DE" altLang="de-DE" sz="2400" dirty="0" smtClean="0"/>
              <a:t>Das Kind bindet sich </a:t>
            </a:r>
            <a:r>
              <a:rPr lang="de-DE" altLang="de-DE" sz="2400" b="1" dirty="0" smtClean="0">
                <a:solidFill>
                  <a:srgbClr val="F08A16"/>
                </a:solidFill>
              </a:rPr>
              <a:t>nicht nur </a:t>
            </a:r>
            <a:r>
              <a:rPr lang="de-DE" altLang="de-DE" sz="2400" dirty="0" smtClean="0"/>
              <a:t>an die </a:t>
            </a:r>
            <a:r>
              <a:rPr lang="de-DE" altLang="de-DE" sz="2400" b="1" dirty="0" smtClean="0">
                <a:solidFill>
                  <a:srgbClr val="008FCD"/>
                </a:solidFill>
              </a:rPr>
              <a:t>Bezugsperson</a:t>
            </a:r>
            <a:r>
              <a:rPr lang="de-DE" altLang="de-DE" sz="2400" dirty="0" smtClean="0"/>
              <a:t>, die es versorgt, </a:t>
            </a:r>
          </a:p>
          <a:p>
            <a:pPr lvl="1" eaLnBrk="1" hangingPunct="1"/>
            <a:r>
              <a:rPr lang="de-DE" altLang="de-DE" sz="2000" dirty="0" smtClean="0"/>
              <a:t>sondern auch an andere Personen, die mit ihm spielen und interagieren.</a:t>
            </a:r>
          </a:p>
          <a:p>
            <a:pPr eaLnBrk="1" hangingPunct="1"/>
            <a:r>
              <a:rPr lang="de-DE" altLang="de-DE" sz="2400" dirty="0" smtClean="0"/>
              <a:t>Auch wenn das Kind zu </a:t>
            </a:r>
            <a:r>
              <a:rPr lang="de-DE" altLang="de-DE" b="1" dirty="0">
                <a:solidFill>
                  <a:srgbClr val="008FCD"/>
                </a:solidFill>
              </a:rPr>
              <a:t>mehreren</a:t>
            </a:r>
            <a:r>
              <a:rPr lang="de-DE" altLang="de-DE" sz="2400" dirty="0" smtClean="0">
                <a:solidFill>
                  <a:srgbClr val="000099"/>
                </a:solidFill>
              </a:rPr>
              <a:t> </a:t>
            </a:r>
            <a:r>
              <a:rPr lang="de-DE" altLang="de-DE" b="1" dirty="0">
                <a:solidFill>
                  <a:srgbClr val="008FCD"/>
                </a:solidFill>
              </a:rPr>
              <a:t>Personen</a:t>
            </a:r>
            <a:r>
              <a:rPr lang="de-DE" altLang="de-DE" sz="2400" dirty="0" smtClean="0">
                <a:solidFill>
                  <a:srgbClr val="000099"/>
                </a:solidFill>
              </a:rPr>
              <a:t> </a:t>
            </a:r>
            <a:r>
              <a:rPr lang="de-DE" altLang="de-DE" b="1" dirty="0">
                <a:solidFill>
                  <a:srgbClr val="008FCD"/>
                </a:solidFill>
              </a:rPr>
              <a:t>Bindungsbeziehungen</a:t>
            </a:r>
            <a:r>
              <a:rPr lang="de-DE" altLang="de-DE" sz="2400" dirty="0" smtClean="0"/>
              <a:t> entwickelt, sind diese eindeutig </a:t>
            </a:r>
            <a:r>
              <a:rPr lang="de-DE" altLang="de-DE" b="1" dirty="0">
                <a:solidFill>
                  <a:srgbClr val="F08A16"/>
                </a:solidFill>
              </a:rPr>
              <a:t>hierarchisch</a:t>
            </a:r>
            <a:r>
              <a:rPr lang="de-DE" altLang="de-DE" sz="2400" dirty="0" smtClean="0"/>
              <a:t> geordnet.</a:t>
            </a:r>
          </a:p>
          <a:p>
            <a:pPr lvl="1" eaLnBrk="1" hangingPunct="1"/>
            <a:r>
              <a:rPr lang="de-DE" altLang="de-DE" sz="2000" dirty="0" smtClean="0"/>
              <a:t> Das Kind bevorzugt eine Bindungsperson vor den anderen. </a:t>
            </a:r>
          </a:p>
          <a:p>
            <a:pPr eaLnBrk="1" hangingPunct="1"/>
            <a:r>
              <a:rPr lang="de-DE" altLang="de-DE" sz="2400" dirty="0" smtClean="0"/>
              <a:t>Hat ein Kind eine </a:t>
            </a:r>
            <a:r>
              <a:rPr lang="de-DE" altLang="de-DE" b="1" dirty="0">
                <a:solidFill>
                  <a:srgbClr val="008FCD"/>
                </a:solidFill>
              </a:rPr>
              <a:t>Bindung</a:t>
            </a:r>
            <a:r>
              <a:rPr lang="de-DE" altLang="de-DE" sz="2400" dirty="0" smtClean="0"/>
              <a:t> zu einer bestimmten Person aufgebaut, kann diese </a:t>
            </a:r>
            <a:r>
              <a:rPr lang="de-DE" altLang="de-DE" b="1" dirty="0">
                <a:solidFill>
                  <a:srgbClr val="F08A16"/>
                </a:solidFill>
              </a:rPr>
              <a:t>nicht ausgetauscht </a:t>
            </a:r>
            <a:r>
              <a:rPr lang="de-DE" altLang="de-DE" sz="2400" dirty="0" smtClean="0"/>
              <a:t>werden. </a:t>
            </a:r>
          </a:p>
          <a:p>
            <a:pPr lvl="1" eaLnBrk="1" hangingPunct="1"/>
            <a:r>
              <a:rPr lang="de-DE" altLang="de-DE" dirty="0" smtClean="0"/>
              <a:t>Längere Trennungen oder gar der Verlust dieser Bindungsfigur führen zu </a:t>
            </a:r>
            <a:r>
              <a:rPr lang="de-DE" altLang="de-DE" b="1" dirty="0">
                <a:solidFill>
                  <a:srgbClr val="008FCD"/>
                </a:solidFill>
              </a:rPr>
              <a:t>schweren</a:t>
            </a:r>
            <a:r>
              <a:rPr lang="de-DE" altLang="de-DE" dirty="0" smtClean="0">
                <a:solidFill>
                  <a:srgbClr val="000099"/>
                </a:solidFill>
              </a:rPr>
              <a:t> </a:t>
            </a:r>
            <a:r>
              <a:rPr lang="de-DE" altLang="de-DE" b="1" dirty="0">
                <a:solidFill>
                  <a:srgbClr val="008FCD"/>
                </a:solidFill>
              </a:rPr>
              <a:t>Trauerreaktionen</a:t>
            </a:r>
            <a:r>
              <a:rPr lang="de-DE" altLang="de-DE" dirty="0" smtClean="0">
                <a:solidFill>
                  <a:srgbClr val="000099"/>
                </a:solidFill>
              </a:rPr>
              <a:t> </a:t>
            </a:r>
            <a:r>
              <a:rPr lang="de-DE" altLang="de-DE" dirty="0" smtClean="0"/>
              <a:t>und </a:t>
            </a:r>
            <a:r>
              <a:rPr lang="de-DE" altLang="de-DE" b="1" dirty="0">
                <a:solidFill>
                  <a:srgbClr val="008FCD"/>
                </a:solidFill>
              </a:rPr>
              <a:t>großem</a:t>
            </a:r>
            <a:r>
              <a:rPr lang="de-DE" altLang="de-DE" dirty="0" smtClean="0">
                <a:solidFill>
                  <a:srgbClr val="000099"/>
                </a:solidFill>
              </a:rPr>
              <a:t> </a:t>
            </a:r>
            <a:r>
              <a:rPr lang="de-DE" altLang="de-DE" b="1" dirty="0">
                <a:solidFill>
                  <a:srgbClr val="008FCD"/>
                </a:solidFill>
              </a:rPr>
              <a:t>seelischen</a:t>
            </a:r>
            <a:r>
              <a:rPr lang="de-DE" altLang="de-DE" dirty="0" smtClean="0">
                <a:solidFill>
                  <a:srgbClr val="000099"/>
                </a:solidFill>
              </a:rPr>
              <a:t> </a:t>
            </a:r>
            <a:r>
              <a:rPr lang="de-DE" altLang="de-DE" dirty="0" smtClean="0"/>
              <a:t>Leid.</a:t>
            </a:r>
          </a:p>
        </p:txBody>
      </p:sp>
      <p:sp>
        <p:nvSpPr>
          <p:cNvPr id="21508" name="Rectangle 5"/>
          <p:cNvSpPr>
            <a:spLocks noGrp="1" noChangeArrowheads="1"/>
          </p:cNvSpPr>
          <p:nvPr>
            <p:ph type="title"/>
          </p:nvPr>
        </p:nvSpPr>
        <p:spPr>
          <a:xfrm>
            <a:off x="971600" y="980728"/>
            <a:ext cx="7920038" cy="509587"/>
          </a:xfrm>
        </p:spPr>
        <p:txBody>
          <a:bodyPr/>
          <a:lstStyle/>
          <a:p>
            <a:pPr eaLnBrk="1" hangingPunct="1"/>
            <a:r>
              <a:rPr lang="de-DE" altLang="de-DE" dirty="0" smtClean="0"/>
              <a:t>Grundzüge der Bindungstheorie</a:t>
            </a:r>
            <a:br>
              <a:rPr lang="de-DE" altLang="de-DE" dirty="0" smtClean="0"/>
            </a:br>
            <a:endParaRPr lang="de-DE" altLang="de-DE" dirty="0" smtClean="0"/>
          </a:p>
        </p:txBody>
      </p:sp>
      <p:sp>
        <p:nvSpPr>
          <p:cNvPr id="6"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a:t>Bowlby, 1951,1987/2003; Ainsworth 1964/2003</a:t>
            </a:r>
          </a:p>
        </p:txBody>
      </p:sp>
      <p:sp>
        <p:nvSpPr>
          <p:cNvPr id="7"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12</a:t>
            </a:fld>
            <a:endParaRPr lang="de-DE" dirty="0"/>
          </a:p>
        </p:txBody>
      </p:sp>
    </p:spTree>
    <p:extLst>
      <p:ext uri="{BB962C8B-B14F-4D97-AF65-F5344CB8AC3E}">
        <p14:creationId xmlns:p14="http://schemas.microsoft.com/office/powerpoint/2010/main" val="16384965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Trennung und Verlust der Bindungsperson im Kleinkindalter</a:t>
            </a:r>
            <a:endParaRPr lang="de-DE" dirty="0"/>
          </a:p>
        </p:txBody>
      </p:sp>
      <p:sp>
        <p:nvSpPr>
          <p:cNvPr id="3" name="Inhaltsplatzhalter 2"/>
          <p:cNvSpPr>
            <a:spLocks noGrp="1"/>
          </p:cNvSpPr>
          <p:nvPr>
            <p:ph idx="1"/>
          </p:nvPr>
        </p:nvSpPr>
        <p:spPr>
          <a:xfrm>
            <a:off x="457200" y="1700213"/>
            <a:ext cx="8435280" cy="4425950"/>
          </a:xfrm>
        </p:spPr>
        <p:txBody>
          <a:bodyPr/>
          <a:lstStyle/>
          <a:p>
            <a:r>
              <a:rPr lang="de-DE" dirty="0" smtClean="0"/>
              <a:t>Hat ein Kleinkind eine primäre Bindung zu seiner Hauptbindungsperson aufgebaut</a:t>
            </a:r>
          </a:p>
          <a:p>
            <a:pPr lvl="1"/>
            <a:r>
              <a:rPr lang="de-DE" dirty="0" smtClean="0">
                <a:solidFill>
                  <a:srgbClr val="008FCD"/>
                </a:solidFill>
              </a:rPr>
              <a:t>Protestiert es schon bei kurzen Trennungen und zeigt aktives Bindungsverhalten</a:t>
            </a:r>
          </a:p>
          <a:p>
            <a:pPr lvl="1"/>
            <a:r>
              <a:rPr lang="de-DE" dirty="0" smtClean="0">
                <a:solidFill>
                  <a:srgbClr val="008FCD"/>
                </a:solidFill>
              </a:rPr>
              <a:t>Lässt sich nur durch Nähe zur Bindungsperson wieder beruhigen</a:t>
            </a:r>
          </a:p>
          <a:p>
            <a:r>
              <a:rPr lang="de-DE" dirty="0" smtClean="0"/>
              <a:t>Kommt es zu längeren Trennungen oder gar dem Verlust der Bindungsperson </a:t>
            </a:r>
          </a:p>
          <a:p>
            <a:pPr lvl="1"/>
            <a:r>
              <a:rPr lang="de-DE" dirty="0" smtClean="0">
                <a:solidFill>
                  <a:srgbClr val="008FCD"/>
                </a:solidFill>
              </a:rPr>
              <a:t>Zeigen Kinder heftige, verzweifelte Reaktionen der Trauer</a:t>
            </a:r>
          </a:p>
          <a:p>
            <a:r>
              <a:rPr lang="de-DE" dirty="0" smtClean="0"/>
              <a:t>John Bowlby und James Robertson beobachteten das Verhalten von Kleinkindern, </a:t>
            </a:r>
          </a:p>
          <a:p>
            <a:pPr lvl="1"/>
            <a:r>
              <a:rPr lang="de-DE" dirty="0" smtClean="0">
                <a:solidFill>
                  <a:srgbClr val="008FCD"/>
                </a:solidFill>
              </a:rPr>
              <a:t>die vorübergehend von ihren Müttern getrennt wurden und in einem Kinderheim nach herkömmlicher Art versorgt wurden. </a:t>
            </a:r>
            <a:endParaRPr lang="de-DE" dirty="0">
              <a:solidFill>
                <a:srgbClr val="008FCD"/>
              </a:solidFill>
            </a:endParaRPr>
          </a:p>
        </p:txBody>
      </p:sp>
      <p:sp>
        <p:nvSpPr>
          <p:cNvPr id="6" name="Foliennummernplatzhalter 5"/>
          <p:cNvSpPr>
            <a:spLocks noGrp="1"/>
          </p:cNvSpPr>
          <p:nvPr>
            <p:ph type="sldNum" sz="quarter" idx="12"/>
          </p:nvPr>
        </p:nvSpPr>
        <p:spPr/>
        <p:txBody>
          <a:bodyPr/>
          <a:lstStyle/>
          <a:p>
            <a:pPr>
              <a:defRPr/>
            </a:pPr>
            <a:fld id="{DDFC7DF6-AB37-4105-80AA-7B82F1FD65CB}" type="slidenum">
              <a:rPr lang="de-DE" smtClean="0"/>
              <a:pPr>
                <a:defRPr/>
              </a:pPr>
              <a:t>13</a:t>
            </a:fld>
            <a:endParaRPr lang="de-DE" dirty="0"/>
          </a:p>
        </p:txBody>
      </p:sp>
      <p:sp>
        <p:nvSpPr>
          <p:cNvPr id="7"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a:t>Bowlby, </a:t>
            </a:r>
            <a:r>
              <a:rPr lang="de-DE" altLang="de-DE" dirty="0" smtClean="0"/>
              <a:t>1979, S.62ff</a:t>
            </a:r>
            <a:endParaRPr lang="de-DE" altLang="de-DE" dirty="0"/>
          </a:p>
        </p:txBody>
      </p:sp>
    </p:spTree>
    <p:extLst>
      <p:ext uri="{BB962C8B-B14F-4D97-AF65-F5344CB8AC3E}">
        <p14:creationId xmlns:p14="http://schemas.microsoft.com/office/powerpoint/2010/main" val="1266064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250825" y="1960563"/>
            <a:ext cx="7993063" cy="5068887"/>
          </a:xfrm>
        </p:spPr>
        <p:txBody>
          <a:bodyPr/>
          <a:lstStyle/>
          <a:p>
            <a:pPr eaLnBrk="1" hangingPunct="1">
              <a:spcAft>
                <a:spcPct val="20000"/>
              </a:spcAft>
            </a:pPr>
            <a:r>
              <a:rPr lang="de-DE" altLang="de-DE" sz="2400" dirty="0" smtClean="0"/>
              <a:t>Komplementär zum Bindungsverhaltenssystem ist das </a:t>
            </a:r>
            <a:r>
              <a:rPr lang="de-DE" altLang="de-DE" sz="2400" b="1" dirty="0" smtClean="0">
                <a:solidFill>
                  <a:srgbClr val="008FCD"/>
                </a:solidFill>
              </a:rPr>
              <a:t>Explorationsverhaltenssystem</a:t>
            </a:r>
            <a:r>
              <a:rPr lang="de-DE" altLang="de-DE" sz="2400" dirty="0" smtClean="0"/>
              <a:t>.</a:t>
            </a:r>
          </a:p>
          <a:p>
            <a:pPr eaLnBrk="1" hangingPunct="1">
              <a:spcAft>
                <a:spcPct val="20000"/>
              </a:spcAft>
            </a:pPr>
            <a:r>
              <a:rPr lang="de-DE" altLang="de-DE" sz="2400" dirty="0" smtClean="0"/>
              <a:t>Das Explorationsverhaltenssystem bietet die Grundlage für die </a:t>
            </a:r>
            <a:r>
              <a:rPr lang="de-DE" altLang="de-DE" sz="2400" dirty="0" smtClean="0">
                <a:solidFill>
                  <a:srgbClr val="F08A16"/>
                </a:solidFill>
              </a:rPr>
              <a:t>Erkundung</a:t>
            </a:r>
            <a:r>
              <a:rPr lang="de-DE" altLang="de-DE" sz="2400" dirty="0" smtClean="0"/>
              <a:t> der Umwelt. </a:t>
            </a:r>
          </a:p>
          <a:p>
            <a:pPr eaLnBrk="1" hangingPunct="1">
              <a:spcAft>
                <a:spcPct val="20000"/>
              </a:spcAft>
            </a:pPr>
            <a:r>
              <a:rPr lang="de-DE" altLang="de-DE" b="1" dirty="0">
                <a:solidFill>
                  <a:srgbClr val="008FCD"/>
                </a:solidFill>
              </a:rPr>
              <a:t>Explorationsverhalten</a:t>
            </a:r>
            <a:r>
              <a:rPr lang="de-DE" altLang="de-DE" sz="2400" dirty="0" smtClean="0"/>
              <a:t> ist jede Form der Auseinandersetzung mit der Umwelt und damit die verhaltensbiologische </a:t>
            </a:r>
            <a:r>
              <a:rPr lang="de-DE" altLang="de-DE" b="1" dirty="0">
                <a:solidFill>
                  <a:srgbClr val="008FCD"/>
                </a:solidFill>
              </a:rPr>
              <a:t>Grundlage</a:t>
            </a:r>
            <a:r>
              <a:rPr lang="de-DE" altLang="de-DE" sz="2400" dirty="0" smtClean="0"/>
              <a:t> von </a:t>
            </a:r>
            <a:r>
              <a:rPr lang="de-DE" altLang="de-DE" b="1" dirty="0">
                <a:solidFill>
                  <a:srgbClr val="008FCD"/>
                </a:solidFill>
              </a:rPr>
              <a:t>Lernen</a:t>
            </a:r>
            <a:r>
              <a:rPr lang="de-DE" altLang="de-DE" sz="2400" dirty="0" smtClean="0"/>
              <a:t>. </a:t>
            </a:r>
          </a:p>
          <a:p>
            <a:pPr eaLnBrk="1" hangingPunct="1">
              <a:spcAft>
                <a:spcPct val="20000"/>
              </a:spcAft>
            </a:pPr>
            <a:r>
              <a:rPr lang="de-DE" altLang="de-DE" sz="2400" dirty="0" smtClean="0"/>
              <a:t>Aber auch das </a:t>
            </a:r>
            <a:r>
              <a:rPr lang="de-DE" altLang="de-DE" b="1" dirty="0">
                <a:solidFill>
                  <a:srgbClr val="F08A16"/>
                </a:solidFill>
              </a:rPr>
              <a:t>Bindungsverhalten</a:t>
            </a:r>
            <a:r>
              <a:rPr lang="de-DE" altLang="de-DE" sz="2400" dirty="0" smtClean="0"/>
              <a:t> dient dem </a:t>
            </a:r>
            <a:r>
              <a:rPr lang="de-DE" altLang="de-DE" b="1" dirty="0">
                <a:solidFill>
                  <a:srgbClr val="008FCD"/>
                </a:solidFill>
              </a:rPr>
              <a:t>Lernen</a:t>
            </a:r>
            <a:r>
              <a:rPr lang="de-DE" altLang="de-DE" sz="2400" dirty="0" smtClean="0"/>
              <a:t> </a:t>
            </a:r>
          </a:p>
          <a:p>
            <a:pPr lvl="1" eaLnBrk="1" hangingPunct="1">
              <a:spcAft>
                <a:spcPct val="20000"/>
              </a:spcAft>
            </a:pPr>
            <a:r>
              <a:rPr lang="de-DE" altLang="de-DE" sz="2000" b="1" dirty="0" smtClean="0">
                <a:solidFill>
                  <a:srgbClr val="008FCD"/>
                </a:solidFill>
              </a:rPr>
              <a:t>Es hält das Kind in der Nähe und in der Interaktion zur  Bindungsperson von und mit der es am meisten lernen kann.</a:t>
            </a:r>
          </a:p>
        </p:txBody>
      </p:sp>
      <p:sp>
        <p:nvSpPr>
          <p:cNvPr id="22532" name="Rectangle 5"/>
          <p:cNvSpPr>
            <a:spLocks noGrp="1" noChangeArrowheads="1"/>
          </p:cNvSpPr>
          <p:nvPr>
            <p:ph type="title"/>
          </p:nvPr>
        </p:nvSpPr>
        <p:spPr>
          <a:xfrm>
            <a:off x="971600" y="908720"/>
            <a:ext cx="7920038" cy="509587"/>
          </a:xfrm>
        </p:spPr>
        <p:txBody>
          <a:bodyPr/>
          <a:lstStyle/>
          <a:p>
            <a:pPr eaLnBrk="1" hangingPunct="1"/>
            <a:r>
              <a:rPr lang="de-DE" altLang="de-DE" dirty="0" smtClean="0"/>
              <a:t>Grundzüge der Bindungstheorie</a:t>
            </a:r>
            <a:br>
              <a:rPr lang="de-DE" altLang="de-DE" dirty="0" smtClean="0"/>
            </a:br>
            <a:endParaRPr lang="de-DE" altLang="de-DE" dirty="0" smtClean="0"/>
          </a:p>
        </p:txBody>
      </p:sp>
      <p:sp>
        <p:nvSpPr>
          <p:cNvPr id="6"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a:t>Bowlby, 1951,1987/2003; Ainsworth 1964/2003</a:t>
            </a:r>
          </a:p>
        </p:txBody>
      </p:sp>
      <p:sp>
        <p:nvSpPr>
          <p:cNvPr id="7"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14</a:t>
            </a:fld>
            <a:endParaRPr lang="de-DE" dirty="0"/>
          </a:p>
        </p:txBody>
      </p:sp>
    </p:spTree>
    <p:extLst>
      <p:ext uri="{BB962C8B-B14F-4D97-AF65-F5344CB8AC3E}">
        <p14:creationId xmlns:p14="http://schemas.microsoft.com/office/powerpoint/2010/main" val="531824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5943600" y="3581400"/>
            <a:ext cx="2971800" cy="1524000"/>
          </a:xfrm>
          <a:prstGeom prst="diamond">
            <a:avLst/>
          </a:prstGeom>
          <a:solidFill>
            <a:srgbClr val="008FCD"/>
          </a:solidFill>
          <a:ln w="9525">
            <a:solidFill>
              <a:schemeClr val="tx1"/>
            </a:solidFill>
            <a:miter lim="800000"/>
            <a:headEnd/>
            <a:tailEnd/>
          </a:ln>
        </p:spPr>
        <p:txBody>
          <a:bodyPr wrap="none"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eaLnBrk="1" hangingPunct="1">
              <a:spcBef>
                <a:spcPct val="0"/>
              </a:spcBef>
              <a:buClrTx/>
              <a:buFontTx/>
              <a:buNone/>
            </a:pPr>
            <a:endParaRPr lang="de-DE" altLang="de-DE" sz="1800">
              <a:latin typeface="Arial" pitchFamily="34" charset="0"/>
            </a:endParaRPr>
          </a:p>
        </p:txBody>
      </p:sp>
      <p:sp>
        <p:nvSpPr>
          <p:cNvPr id="14339" name="Rectangle 3"/>
          <p:cNvSpPr>
            <a:spLocks noChangeArrowheads="1"/>
          </p:cNvSpPr>
          <p:nvPr/>
        </p:nvSpPr>
        <p:spPr bwMode="auto">
          <a:xfrm>
            <a:off x="446088" y="333375"/>
            <a:ext cx="82296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a:spcBef>
                <a:spcPct val="0"/>
              </a:spcBef>
              <a:buClrTx/>
              <a:buFontTx/>
              <a:buNone/>
            </a:pPr>
            <a:endParaRPr lang="fr-CA" altLang="de-DE" sz="4300">
              <a:latin typeface="Times New Roman" pitchFamily="18" charset="0"/>
            </a:endParaRPr>
          </a:p>
        </p:txBody>
      </p:sp>
      <p:sp>
        <p:nvSpPr>
          <p:cNvPr id="14340" name="AutoShape 4"/>
          <p:cNvSpPr>
            <a:spLocks noChangeArrowheads="1"/>
          </p:cNvSpPr>
          <p:nvPr/>
        </p:nvSpPr>
        <p:spPr bwMode="auto">
          <a:xfrm>
            <a:off x="4191000" y="3756025"/>
            <a:ext cx="609600" cy="609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eaLnBrk="1" hangingPunct="1">
              <a:spcBef>
                <a:spcPct val="0"/>
              </a:spcBef>
              <a:buClrTx/>
              <a:buFontTx/>
              <a:buNone/>
            </a:pPr>
            <a:endParaRPr lang="de-DE" altLang="de-DE" sz="1800">
              <a:latin typeface="Arial" pitchFamily="34" charset="0"/>
            </a:endParaRPr>
          </a:p>
        </p:txBody>
      </p:sp>
      <p:sp>
        <p:nvSpPr>
          <p:cNvPr id="14341" name="Line 5"/>
          <p:cNvSpPr>
            <a:spLocks noChangeShapeType="1"/>
          </p:cNvSpPr>
          <p:nvPr/>
        </p:nvSpPr>
        <p:spPr bwMode="auto">
          <a:xfrm>
            <a:off x="3132138" y="3213100"/>
            <a:ext cx="281940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de-DE"/>
          </a:p>
        </p:txBody>
      </p:sp>
      <p:sp>
        <p:nvSpPr>
          <p:cNvPr id="14342" name="Text Box 6"/>
          <p:cNvSpPr txBox="1">
            <a:spLocks noChangeArrowheads="1"/>
          </p:cNvSpPr>
          <p:nvPr/>
        </p:nvSpPr>
        <p:spPr bwMode="auto">
          <a:xfrm>
            <a:off x="2346325" y="1412875"/>
            <a:ext cx="701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eaLnBrk="1" hangingPunct="1">
              <a:spcBef>
                <a:spcPct val="0"/>
              </a:spcBef>
              <a:buClrTx/>
              <a:buFontTx/>
              <a:buNone/>
            </a:pPr>
            <a:endParaRPr lang="fr-CA" altLang="de-DE">
              <a:latin typeface="Times New Roman" pitchFamily="18" charset="0"/>
            </a:endParaRPr>
          </a:p>
        </p:txBody>
      </p:sp>
      <p:sp>
        <p:nvSpPr>
          <p:cNvPr id="14343" name="Text Box 7"/>
          <p:cNvSpPr txBox="1">
            <a:spLocks noChangeArrowheads="1"/>
          </p:cNvSpPr>
          <p:nvPr/>
        </p:nvSpPr>
        <p:spPr bwMode="auto">
          <a:xfrm>
            <a:off x="6610350" y="3886200"/>
            <a:ext cx="1719263"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algn="ctr" eaLnBrk="1" hangingPunct="1">
              <a:spcBef>
                <a:spcPct val="0"/>
              </a:spcBef>
              <a:buClrTx/>
              <a:buFontTx/>
              <a:buNone/>
            </a:pPr>
            <a:r>
              <a:rPr lang="de-DE" altLang="de-DE" sz="1800" b="1">
                <a:solidFill>
                  <a:schemeClr val="bg1"/>
                </a:solidFill>
                <a:latin typeface="Tahoma" pitchFamily="34" charset="0"/>
              </a:rPr>
              <a:t>Explorations-</a:t>
            </a:r>
          </a:p>
          <a:p>
            <a:pPr algn="ctr" eaLnBrk="1" hangingPunct="1">
              <a:spcBef>
                <a:spcPct val="0"/>
              </a:spcBef>
              <a:buClrTx/>
              <a:buFontTx/>
              <a:buNone/>
            </a:pPr>
            <a:r>
              <a:rPr lang="de-DE" altLang="de-DE" sz="1800">
                <a:solidFill>
                  <a:schemeClr val="bg1"/>
                </a:solidFill>
                <a:latin typeface="Tahoma" pitchFamily="34" charset="0"/>
              </a:rPr>
              <a:t>verhaltens-</a:t>
            </a:r>
          </a:p>
          <a:p>
            <a:pPr algn="ctr" eaLnBrk="1" hangingPunct="1">
              <a:spcBef>
                <a:spcPct val="0"/>
              </a:spcBef>
              <a:buClrTx/>
              <a:buFontTx/>
              <a:buNone/>
            </a:pPr>
            <a:r>
              <a:rPr lang="de-DE" altLang="de-DE" sz="1800">
                <a:solidFill>
                  <a:schemeClr val="bg1"/>
                </a:solidFill>
                <a:latin typeface="Tahoma" pitchFamily="34" charset="0"/>
              </a:rPr>
              <a:t>system</a:t>
            </a:r>
            <a:endParaRPr lang="fr-CA" altLang="de-DE" sz="1800">
              <a:solidFill>
                <a:schemeClr val="bg1"/>
              </a:solidFill>
              <a:latin typeface="Tahoma" pitchFamily="34" charset="0"/>
            </a:endParaRPr>
          </a:p>
        </p:txBody>
      </p:sp>
      <p:sp>
        <p:nvSpPr>
          <p:cNvPr id="14344" name="AutoShape 9"/>
          <p:cNvSpPr>
            <a:spLocks noChangeArrowheads="1"/>
          </p:cNvSpPr>
          <p:nvPr/>
        </p:nvSpPr>
        <p:spPr bwMode="auto">
          <a:xfrm>
            <a:off x="152400" y="2438400"/>
            <a:ext cx="2971800" cy="1524000"/>
          </a:xfrm>
          <a:prstGeom prst="diamond">
            <a:avLst/>
          </a:prstGeom>
          <a:solidFill>
            <a:srgbClr val="F08A16"/>
          </a:solidFill>
          <a:ln w="9525">
            <a:solidFill>
              <a:schemeClr val="tx1"/>
            </a:solidFill>
            <a:miter lim="800000"/>
            <a:headEnd/>
            <a:tailEnd/>
          </a:ln>
        </p:spPr>
        <p:txBody>
          <a:bodyPr wrap="none"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eaLnBrk="1" hangingPunct="1">
              <a:spcBef>
                <a:spcPct val="0"/>
              </a:spcBef>
              <a:buClrTx/>
              <a:buFontTx/>
              <a:buNone/>
            </a:pPr>
            <a:endParaRPr lang="de-DE" altLang="de-DE" sz="1800">
              <a:latin typeface="Arial" pitchFamily="34" charset="0"/>
            </a:endParaRPr>
          </a:p>
        </p:txBody>
      </p:sp>
      <p:sp>
        <p:nvSpPr>
          <p:cNvPr id="14345" name="Text Box 10"/>
          <p:cNvSpPr txBox="1">
            <a:spLocks noChangeArrowheads="1"/>
          </p:cNvSpPr>
          <p:nvPr/>
        </p:nvSpPr>
        <p:spPr bwMode="auto">
          <a:xfrm>
            <a:off x="396875" y="2752725"/>
            <a:ext cx="24098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algn="ctr" eaLnBrk="1" hangingPunct="1">
              <a:spcBef>
                <a:spcPct val="0"/>
              </a:spcBef>
              <a:buClrTx/>
              <a:buFontTx/>
              <a:buNone/>
            </a:pPr>
            <a:r>
              <a:rPr lang="de-DE" altLang="de-DE" sz="2000" b="1">
                <a:solidFill>
                  <a:schemeClr val="bg1"/>
                </a:solidFill>
                <a:latin typeface="Arial Unicode MS" pitchFamily="34" charset="-128"/>
              </a:rPr>
              <a:t>Bindungs-</a:t>
            </a:r>
          </a:p>
          <a:p>
            <a:pPr algn="ctr" eaLnBrk="1" hangingPunct="1">
              <a:spcBef>
                <a:spcPct val="0"/>
              </a:spcBef>
              <a:buClrTx/>
              <a:buFontTx/>
              <a:buNone/>
            </a:pPr>
            <a:r>
              <a:rPr lang="de-DE" altLang="de-DE" sz="2000">
                <a:solidFill>
                  <a:schemeClr val="bg1"/>
                </a:solidFill>
                <a:latin typeface="Arial Unicode MS" pitchFamily="34" charset="-128"/>
              </a:rPr>
              <a:t>verhaltens-</a:t>
            </a:r>
          </a:p>
          <a:p>
            <a:pPr algn="ctr" eaLnBrk="1" hangingPunct="1">
              <a:spcBef>
                <a:spcPct val="0"/>
              </a:spcBef>
              <a:buClrTx/>
              <a:buFontTx/>
              <a:buNone/>
            </a:pPr>
            <a:r>
              <a:rPr lang="de-DE" altLang="de-DE" sz="2000">
                <a:solidFill>
                  <a:schemeClr val="bg1"/>
                </a:solidFill>
                <a:latin typeface="Arial Unicode MS" pitchFamily="34" charset="-128"/>
              </a:rPr>
              <a:t>system</a:t>
            </a:r>
            <a:endParaRPr lang="fr-CA" altLang="de-DE" sz="2000">
              <a:solidFill>
                <a:schemeClr val="bg1"/>
              </a:solidFill>
              <a:latin typeface="Arial Unicode MS" pitchFamily="34" charset="-128"/>
            </a:endParaRPr>
          </a:p>
        </p:txBody>
      </p:sp>
      <p:sp>
        <p:nvSpPr>
          <p:cNvPr id="19468" name="Text Box 12"/>
          <p:cNvSpPr txBox="1">
            <a:spLocks noChangeArrowheads="1"/>
          </p:cNvSpPr>
          <p:nvPr/>
        </p:nvSpPr>
        <p:spPr bwMode="auto">
          <a:xfrm>
            <a:off x="623888" y="1778000"/>
            <a:ext cx="1465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de-DE" altLang="de-DE" sz="1600" dirty="0" smtClean="0">
                <a:latin typeface="+mn-lt"/>
                <a:cs typeface="Arial" charset="0"/>
              </a:rPr>
              <a:t>Aktiviert durch </a:t>
            </a:r>
          </a:p>
          <a:p>
            <a:pPr eaLnBrk="1" hangingPunct="1">
              <a:spcBef>
                <a:spcPct val="0"/>
              </a:spcBef>
              <a:buFontTx/>
              <a:buNone/>
              <a:defRPr/>
            </a:pPr>
            <a:r>
              <a:rPr lang="de-DE" altLang="de-DE" sz="1600" dirty="0" smtClean="0">
                <a:latin typeface="+mn-lt"/>
                <a:cs typeface="Arial" charset="0"/>
              </a:rPr>
              <a:t>Unwohlsein</a:t>
            </a:r>
          </a:p>
        </p:txBody>
      </p:sp>
      <p:sp>
        <p:nvSpPr>
          <p:cNvPr id="14347" name="Text Box 13"/>
          <p:cNvSpPr txBox="1">
            <a:spLocks noChangeArrowheads="1"/>
          </p:cNvSpPr>
          <p:nvPr/>
        </p:nvSpPr>
        <p:spPr bwMode="auto">
          <a:xfrm>
            <a:off x="179388" y="55895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eaLnBrk="1" hangingPunct="1">
              <a:spcBef>
                <a:spcPct val="0"/>
              </a:spcBef>
              <a:buClrTx/>
              <a:buFontTx/>
              <a:buNone/>
            </a:pPr>
            <a:endParaRPr lang="fr-CA" altLang="de-DE" sz="1800">
              <a:latin typeface="Arial" pitchFamily="34" charset="0"/>
            </a:endParaRPr>
          </a:p>
        </p:txBody>
      </p:sp>
      <p:sp>
        <p:nvSpPr>
          <p:cNvPr id="19470" name="Text Box 14"/>
          <p:cNvSpPr txBox="1">
            <a:spLocks noChangeArrowheads="1"/>
          </p:cNvSpPr>
          <p:nvPr/>
        </p:nvSpPr>
        <p:spPr bwMode="auto">
          <a:xfrm>
            <a:off x="633413" y="4611688"/>
            <a:ext cx="1778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de-DE" altLang="de-DE" sz="1600" dirty="0" smtClean="0">
                <a:latin typeface="+mn-lt"/>
                <a:cs typeface="Arial" charset="0"/>
              </a:rPr>
              <a:t>Deaktiviert durch Kontakt zur Bindungsperson</a:t>
            </a:r>
          </a:p>
        </p:txBody>
      </p:sp>
      <p:sp>
        <p:nvSpPr>
          <p:cNvPr id="19471" name="Text Box 15"/>
          <p:cNvSpPr txBox="1">
            <a:spLocks noChangeArrowheads="1"/>
          </p:cNvSpPr>
          <p:nvPr/>
        </p:nvSpPr>
        <p:spPr bwMode="auto">
          <a:xfrm>
            <a:off x="6315075" y="5357813"/>
            <a:ext cx="13160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de-DE" altLang="de-DE" sz="1600" dirty="0" smtClean="0">
                <a:latin typeface="+mn-lt"/>
                <a:cs typeface="Arial" charset="0"/>
              </a:rPr>
              <a:t>Deaktiviert durch Unwohlsein</a:t>
            </a:r>
          </a:p>
        </p:txBody>
      </p:sp>
      <p:sp>
        <p:nvSpPr>
          <p:cNvPr id="19472" name="Text Box 16"/>
          <p:cNvSpPr txBox="1">
            <a:spLocks noChangeArrowheads="1"/>
          </p:cNvSpPr>
          <p:nvPr/>
        </p:nvSpPr>
        <p:spPr bwMode="auto">
          <a:xfrm>
            <a:off x="6196013" y="2351088"/>
            <a:ext cx="16017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de-DE" altLang="de-DE" sz="1600" dirty="0" smtClean="0">
                <a:latin typeface="+mn-lt"/>
                <a:cs typeface="Arial" charset="0"/>
              </a:rPr>
              <a:t>Aktiviert durch Wohlsein</a:t>
            </a:r>
          </a:p>
          <a:p>
            <a:pPr algn="ctr" eaLnBrk="1" hangingPunct="1">
              <a:spcBef>
                <a:spcPct val="0"/>
              </a:spcBef>
              <a:buFontTx/>
              <a:buNone/>
              <a:defRPr/>
            </a:pPr>
            <a:r>
              <a:rPr lang="de-DE" altLang="de-DE" sz="1600" dirty="0" smtClean="0">
                <a:latin typeface="+mn-lt"/>
                <a:cs typeface="Arial" charset="0"/>
              </a:rPr>
              <a:t>anregende Umwelt</a:t>
            </a:r>
          </a:p>
        </p:txBody>
      </p:sp>
      <p:sp>
        <p:nvSpPr>
          <p:cNvPr id="3" name="Abgerundete rechteckige Legende 2"/>
          <p:cNvSpPr/>
          <p:nvPr/>
        </p:nvSpPr>
        <p:spPr>
          <a:xfrm>
            <a:off x="6251575" y="2328863"/>
            <a:ext cx="1490663" cy="1114425"/>
          </a:xfrm>
          <a:prstGeom prst="wedgeRoundRectCallout">
            <a:avLst>
              <a:gd name="adj1" fmla="val 30919"/>
              <a:gd name="adj2" fmla="val 64173"/>
              <a:gd name="adj3" fmla="val 16667"/>
            </a:avLst>
          </a:prstGeom>
          <a:noFill/>
        </p:spPr>
        <p:style>
          <a:lnRef idx="2">
            <a:schemeClr val="accent5"/>
          </a:lnRef>
          <a:fillRef idx="1">
            <a:schemeClr val="lt1"/>
          </a:fillRef>
          <a:effectRef idx="0">
            <a:schemeClr val="accent5"/>
          </a:effectRef>
          <a:fontRef idx="minor">
            <a:schemeClr val="dk1"/>
          </a:fontRef>
        </p:style>
        <p:txBody>
          <a:bodyPr anchor="ctr"/>
          <a:lstStyle/>
          <a:p>
            <a:pPr algn="ctr">
              <a:defRPr/>
            </a:pPr>
            <a:endParaRPr lang="de-DE"/>
          </a:p>
        </p:txBody>
      </p:sp>
      <p:sp>
        <p:nvSpPr>
          <p:cNvPr id="20" name="Abgerundete rechteckige Legende 19"/>
          <p:cNvSpPr/>
          <p:nvPr/>
        </p:nvSpPr>
        <p:spPr>
          <a:xfrm>
            <a:off x="6383338" y="5260975"/>
            <a:ext cx="1273175" cy="1023938"/>
          </a:xfrm>
          <a:prstGeom prst="wedgeRoundRectCallout">
            <a:avLst>
              <a:gd name="adj1" fmla="val 33736"/>
              <a:gd name="adj2" fmla="val -69254"/>
              <a:gd name="adj3" fmla="val 16667"/>
            </a:avLst>
          </a:prstGeom>
          <a:noFill/>
        </p:spPr>
        <p:style>
          <a:lnRef idx="2">
            <a:schemeClr val="accent5"/>
          </a:lnRef>
          <a:fillRef idx="1">
            <a:schemeClr val="lt1"/>
          </a:fillRef>
          <a:effectRef idx="0">
            <a:schemeClr val="accent5"/>
          </a:effectRef>
          <a:fontRef idx="minor">
            <a:schemeClr val="dk1"/>
          </a:fontRef>
        </p:style>
        <p:txBody>
          <a:bodyPr anchor="ctr"/>
          <a:lstStyle/>
          <a:p>
            <a:pPr algn="ctr">
              <a:defRPr/>
            </a:pPr>
            <a:endParaRPr lang="de-DE"/>
          </a:p>
        </p:txBody>
      </p:sp>
      <p:sp>
        <p:nvSpPr>
          <p:cNvPr id="21" name="Abgerundete rechteckige Legende 20"/>
          <p:cNvSpPr/>
          <p:nvPr/>
        </p:nvSpPr>
        <p:spPr>
          <a:xfrm>
            <a:off x="611188" y="1701800"/>
            <a:ext cx="1490662" cy="627063"/>
          </a:xfrm>
          <a:prstGeom prst="wedgeRoundRectCallout">
            <a:avLst>
              <a:gd name="adj1" fmla="val 20778"/>
              <a:gd name="adj2" fmla="val 64173"/>
              <a:gd name="adj3" fmla="val 16667"/>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de-DE"/>
          </a:p>
        </p:txBody>
      </p:sp>
      <p:sp>
        <p:nvSpPr>
          <p:cNvPr id="22" name="Abgerundete rechteckige Legende 21"/>
          <p:cNvSpPr/>
          <p:nvPr/>
        </p:nvSpPr>
        <p:spPr>
          <a:xfrm>
            <a:off x="623888" y="4487863"/>
            <a:ext cx="1571625" cy="957262"/>
          </a:xfrm>
          <a:prstGeom prst="wedgeRoundRectCallout">
            <a:avLst>
              <a:gd name="adj1" fmla="val 12926"/>
              <a:gd name="adj2" fmla="val -108956"/>
              <a:gd name="adj3" fmla="val 16667"/>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de-DE"/>
          </a:p>
        </p:txBody>
      </p:sp>
      <p:sp>
        <p:nvSpPr>
          <p:cNvPr id="14358" name="Fußzeilenplatzhalter 4"/>
          <p:cNvSpPr txBox="1">
            <a:spLocks/>
          </p:cNvSpPr>
          <p:nvPr/>
        </p:nvSpPr>
        <p:spPr bwMode="auto">
          <a:xfrm>
            <a:off x="5564188" y="6363396"/>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algn="ctr" eaLnBrk="1" hangingPunct="1">
              <a:spcBef>
                <a:spcPct val="0"/>
              </a:spcBef>
              <a:buClrTx/>
              <a:buFontTx/>
              <a:buNone/>
            </a:pPr>
            <a:r>
              <a:rPr lang="de-DE" altLang="de-DE" sz="1100" dirty="0">
                <a:solidFill>
                  <a:srgbClr val="008FCD"/>
                </a:solidFill>
              </a:rPr>
              <a:t>Quelle: Bowlby (1987/2003)</a:t>
            </a:r>
          </a:p>
        </p:txBody>
      </p:sp>
      <p:sp>
        <p:nvSpPr>
          <p:cNvPr id="28" name="Datumsplatzhalter 3"/>
          <p:cNvSpPr txBox="1">
            <a:spLocks/>
          </p:cNvSpPr>
          <p:nvPr/>
        </p:nvSpPr>
        <p:spPr>
          <a:xfrm>
            <a:off x="457200" y="6374233"/>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endParaRPr lang="de-DE" dirty="0"/>
          </a:p>
        </p:txBody>
      </p:sp>
      <p:sp>
        <p:nvSpPr>
          <p:cNvPr id="29"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15</a:t>
            </a:fld>
            <a:endParaRPr lang="de-DE" dirty="0"/>
          </a:p>
        </p:txBody>
      </p:sp>
      <p:sp>
        <p:nvSpPr>
          <p:cNvPr id="23" name="Rectangle 5"/>
          <p:cNvSpPr txBox="1">
            <a:spLocks noChangeArrowheads="1"/>
          </p:cNvSpPr>
          <p:nvPr/>
        </p:nvSpPr>
        <p:spPr>
          <a:xfrm>
            <a:off x="-317080" y="809484"/>
            <a:ext cx="7920038" cy="509587"/>
          </a:xfrm>
          <a:prstGeom prst="rect">
            <a:avLst/>
          </a:prstGeom>
        </p:spPr>
        <p:txBody>
          <a:bodyPr/>
          <a:lstStyle>
            <a:lvl1pPr algn="ctr"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a:lstStyle>
          <a:p>
            <a:r>
              <a:rPr lang="de-DE" altLang="de-DE" dirty="0" smtClean="0"/>
              <a:t>Grundzüge der Bindungstheorie</a:t>
            </a:r>
          </a:p>
          <a:p>
            <a:r>
              <a:rPr lang="de-DE" altLang="de-DE" dirty="0" smtClean="0"/>
              <a:t/>
            </a:r>
            <a:br>
              <a:rPr lang="de-DE" altLang="de-DE" dirty="0" smtClean="0"/>
            </a:br>
            <a:endParaRPr lang="de-DE" altLang="de-DE" dirty="0" smtClean="0"/>
          </a:p>
        </p:txBody>
      </p:sp>
    </p:spTree>
    <p:extLst>
      <p:ext uri="{BB962C8B-B14F-4D97-AF65-F5344CB8AC3E}">
        <p14:creationId xmlns:p14="http://schemas.microsoft.com/office/powerpoint/2010/main" val="4258046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body" idx="1"/>
          </p:nvPr>
        </p:nvSpPr>
        <p:spPr>
          <a:xfrm>
            <a:off x="539552" y="1700808"/>
            <a:ext cx="8198172" cy="5212184"/>
          </a:xfrm>
        </p:spPr>
        <p:txBody>
          <a:bodyPr/>
          <a:lstStyle/>
          <a:p>
            <a:pPr eaLnBrk="1" hangingPunct="1">
              <a:lnSpc>
                <a:spcPct val="90000"/>
              </a:lnSpc>
              <a:spcAft>
                <a:spcPct val="20000"/>
              </a:spcAft>
            </a:pPr>
            <a:r>
              <a:rPr lang="de-DE" altLang="de-DE" sz="2200" dirty="0" smtClean="0"/>
              <a:t>Ein Kind kann nur dann </a:t>
            </a:r>
            <a:r>
              <a:rPr lang="de-DE" altLang="de-DE" sz="2200" dirty="0" smtClean="0">
                <a:solidFill>
                  <a:srgbClr val="008FCD"/>
                </a:solidFill>
              </a:rPr>
              <a:t>Explorationsverhalten</a:t>
            </a:r>
            <a:r>
              <a:rPr lang="de-DE" altLang="de-DE" sz="2200" dirty="0" smtClean="0"/>
              <a:t> zeigen wenn sein </a:t>
            </a:r>
            <a:r>
              <a:rPr lang="de-DE" altLang="de-DE" sz="2200" dirty="0" smtClean="0">
                <a:solidFill>
                  <a:srgbClr val="F08A16"/>
                </a:solidFill>
              </a:rPr>
              <a:t>Bindungsverhaltenssystem beruhigt </a:t>
            </a:r>
            <a:r>
              <a:rPr lang="de-DE" altLang="de-DE" sz="2200" dirty="0" smtClean="0"/>
              <a:t>ist. </a:t>
            </a:r>
          </a:p>
          <a:p>
            <a:pPr lvl="1" eaLnBrk="1" hangingPunct="1">
              <a:lnSpc>
                <a:spcPct val="90000"/>
              </a:lnSpc>
              <a:spcAft>
                <a:spcPct val="20000"/>
              </a:spcAft>
            </a:pPr>
            <a:r>
              <a:rPr lang="de-DE" altLang="de-DE" sz="1800" dirty="0" smtClean="0"/>
              <a:t>Hat das Baby zu einer Person eine Bindung aufgebaut, kann es von dieser aus seine Umwelt erkunden. </a:t>
            </a:r>
          </a:p>
          <a:p>
            <a:pPr eaLnBrk="1" hangingPunct="1">
              <a:lnSpc>
                <a:spcPct val="90000"/>
              </a:lnSpc>
              <a:spcAft>
                <a:spcPct val="20000"/>
              </a:spcAft>
            </a:pPr>
            <a:r>
              <a:rPr lang="de-DE" altLang="de-DE" sz="2200" dirty="0" smtClean="0"/>
              <a:t>Kommt das Kind dann bei seinen Erkundungsversuchen in eine </a:t>
            </a:r>
            <a:r>
              <a:rPr lang="de-DE" altLang="de-DE" sz="2200" dirty="0" smtClean="0">
                <a:solidFill>
                  <a:srgbClr val="F08A16"/>
                </a:solidFill>
              </a:rPr>
              <a:t>Überforderungssituation</a:t>
            </a:r>
            <a:r>
              <a:rPr lang="de-DE" altLang="de-DE" sz="2200" dirty="0" smtClean="0"/>
              <a:t> wird sein Bindungsverhalten aktiviert und es wird zur „sicheren Basis“ der </a:t>
            </a:r>
            <a:r>
              <a:rPr lang="de-DE" altLang="de-DE" sz="2200" dirty="0" smtClean="0">
                <a:solidFill>
                  <a:srgbClr val="008FCD"/>
                </a:solidFill>
              </a:rPr>
              <a:t>Bindungsperson</a:t>
            </a:r>
            <a:r>
              <a:rPr lang="de-DE" altLang="de-DE" sz="2200" dirty="0" smtClean="0"/>
              <a:t> zurückkehren. </a:t>
            </a:r>
          </a:p>
          <a:p>
            <a:pPr lvl="1" eaLnBrk="1" hangingPunct="1">
              <a:lnSpc>
                <a:spcPct val="90000"/>
              </a:lnSpc>
              <a:spcAft>
                <a:spcPct val="20000"/>
              </a:spcAft>
            </a:pPr>
            <a:r>
              <a:rPr lang="de-DE" altLang="de-DE" sz="1800" dirty="0" smtClean="0"/>
              <a:t>Dort gewinnt das Kind meist über Körperkontakt seine emotionale Sicherheit wieder. </a:t>
            </a:r>
          </a:p>
          <a:p>
            <a:pPr eaLnBrk="1" hangingPunct="1">
              <a:lnSpc>
                <a:spcPct val="90000"/>
              </a:lnSpc>
              <a:spcAft>
                <a:spcPct val="20000"/>
              </a:spcAft>
            </a:pPr>
            <a:r>
              <a:rPr lang="de-DE" altLang="de-DE" sz="2200" dirty="0" smtClean="0"/>
              <a:t>Das </a:t>
            </a:r>
            <a:r>
              <a:rPr lang="de-DE" altLang="de-DE" sz="2200" dirty="0" smtClean="0">
                <a:solidFill>
                  <a:srgbClr val="008FCD"/>
                </a:solidFill>
              </a:rPr>
              <a:t>Bindungsverhaltenssystem beruhigt </a:t>
            </a:r>
            <a:r>
              <a:rPr lang="de-DE" altLang="de-DE" sz="2200" dirty="0" smtClean="0"/>
              <a:t>sich und das </a:t>
            </a:r>
            <a:r>
              <a:rPr lang="de-DE" altLang="de-DE" sz="2200" dirty="0" smtClean="0">
                <a:solidFill>
                  <a:srgbClr val="F08A16"/>
                </a:solidFill>
              </a:rPr>
              <a:t>Explorationsverhaltenssystem</a:t>
            </a:r>
            <a:r>
              <a:rPr lang="de-DE" altLang="de-DE" sz="2200" dirty="0" smtClean="0"/>
              <a:t> wird wieder </a:t>
            </a:r>
            <a:r>
              <a:rPr lang="de-DE" altLang="de-DE" sz="2200" dirty="0" smtClean="0">
                <a:solidFill>
                  <a:srgbClr val="F08A16"/>
                </a:solidFill>
              </a:rPr>
              <a:t>aktiviert</a:t>
            </a:r>
            <a:r>
              <a:rPr lang="de-DE" altLang="de-DE" sz="2200" dirty="0" smtClean="0"/>
              <a:t>, sodass das Kind sich von seiner „sicheren Basis“ lösen und der Erkundung der Umwelt zuwenden kann. </a:t>
            </a:r>
          </a:p>
        </p:txBody>
      </p:sp>
      <p:sp>
        <p:nvSpPr>
          <p:cNvPr id="25604" name="Rectangle 5"/>
          <p:cNvSpPr>
            <a:spLocks noGrp="1" noChangeArrowheads="1"/>
          </p:cNvSpPr>
          <p:nvPr>
            <p:ph type="title"/>
          </p:nvPr>
        </p:nvSpPr>
        <p:spPr>
          <a:xfrm>
            <a:off x="828426" y="980728"/>
            <a:ext cx="7920038" cy="509588"/>
          </a:xfrm>
        </p:spPr>
        <p:txBody>
          <a:bodyPr/>
          <a:lstStyle/>
          <a:p>
            <a:pPr eaLnBrk="1" hangingPunct="1"/>
            <a:r>
              <a:rPr lang="de-DE" altLang="de-DE" dirty="0" smtClean="0"/>
              <a:t>Grundzüge der Bindungstheorie</a:t>
            </a:r>
            <a:br>
              <a:rPr lang="de-DE" altLang="de-DE" dirty="0" smtClean="0"/>
            </a:br>
            <a:endParaRPr lang="de-DE" altLang="de-DE" dirty="0" smtClean="0"/>
          </a:p>
        </p:txBody>
      </p:sp>
      <p:sp>
        <p:nvSpPr>
          <p:cNvPr id="6"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eaLnBrk="1" hangingPunct="1"/>
            <a:r>
              <a:rPr lang="de-DE" dirty="0"/>
              <a:t>16.05.2018/Fabienne Becker-Stoll /</a:t>
            </a:r>
            <a:r>
              <a:rPr lang="de-DE" dirty="0" smtClean="0"/>
              <a:t>www.ifp.bayern.de	Quelle: </a:t>
            </a:r>
            <a:r>
              <a:rPr lang="de-DE" altLang="de-DE" dirty="0"/>
              <a:t>Bowlby, 1951,1987/2003; Ainsworth 1964/2003</a:t>
            </a:r>
          </a:p>
        </p:txBody>
      </p:sp>
      <p:sp>
        <p:nvSpPr>
          <p:cNvPr id="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16</a:t>
            </a:fld>
            <a:endParaRPr lang="de-DE" dirty="0"/>
          </a:p>
        </p:txBody>
      </p:sp>
    </p:spTree>
    <p:extLst>
      <p:ext uri="{BB962C8B-B14F-4D97-AF65-F5344CB8AC3E}">
        <p14:creationId xmlns:p14="http://schemas.microsoft.com/office/powerpoint/2010/main" val="33127403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5" name="Rectangle 3"/>
          <p:cNvSpPr>
            <a:spLocks noGrp="1" noChangeArrowheads="1"/>
          </p:cNvSpPr>
          <p:nvPr>
            <p:ph type="body" idx="1"/>
          </p:nvPr>
        </p:nvSpPr>
        <p:spPr>
          <a:xfrm>
            <a:off x="611560" y="1865313"/>
            <a:ext cx="7920880" cy="3867943"/>
          </a:xfrm>
        </p:spPr>
        <p:txBody>
          <a:bodyPr/>
          <a:lstStyle/>
          <a:p>
            <a:pPr eaLnBrk="1" hangingPunct="1">
              <a:lnSpc>
                <a:spcPct val="90000"/>
              </a:lnSpc>
              <a:buClr>
                <a:schemeClr val="bg1"/>
              </a:buClr>
              <a:defRPr/>
            </a:pPr>
            <a:r>
              <a:rPr lang="de-DE" sz="2200" dirty="0" smtClean="0"/>
              <a:t>Reagiert die Bindungsfigur </a:t>
            </a:r>
            <a:r>
              <a:rPr lang="de-DE" dirty="0">
                <a:solidFill>
                  <a:srgbClr val="008FCD"/>
                </a:solidFill>
              </a:rPr>
              <a:t>feinfühlig</a:t>
            </a:r>
            <a:r>
              <a:rPr lang="de-DE" sz="2200" dirty="0" smtClean="0"/>
              <a:t> auf die Signale des Kindes, entwickelt das Kind eine </a:t>
            </a:r>
            <a:r>
              <a:rPr lang="de-DE" dirty="0">
                <a:solidFill>
                  <a:srgbClr val="008FCD"/>
                </a:solidFill>
              </a:rPr>
              <a:t>sichere</a:t>
            </a:r>
            <a:r>
              <a:rPr lang="de-DE" sz="2200" dirty="0" smtClean="0"/>
              <a:t> </a:t>
            </a:r>
            <a:r>
              <a:rPr lang="de-DE" dirty="0">
                <a:solidFill>
                  <a:srgbClr val="008FCD"/>
                </a:solidFill>
              </a:rPr>
              <a:t>Bindung</a:t>
            </a:r>
            <a:r>
              <a:rPr lang="de-DE" sz="2200" dirty="0" smtClean="0"/>
              <a:t> zu ihr.</a:t>
            </a:r>
          </a:p>
          <a:p>
            <a:pPr eaLnBrk="1" hangingPunct="1">
              <a:lnSpc>
                <a:spcPct val="90000"/>
              </a:lnSpc>
              <a:buClr>
                <a:schemeClr val="bg1"/>
              </a:buClr>
              <a:buFontTx/>
              <a:buNone/>
              <a:defRPr/>
            </a:pPr>
            <a:endParaRPr lang="de-DE" sz="1100" dirty="0" smtClean="0"/>
          </a:p>
          <a:p>
            <a:pPr lvl="1" eaLnBrk="1" hangingPunct="1">
              <a:lnSpc>
                <a:spcPct val="90000"/>
              </a:lnSpc>
              <a:buClr>
                <a:schemeClr val="tx1"/>
              </a:buClr>
              <a:buFontTx/>
              <a:buNone/>
              <a:defRPr/>
            </a:pPr>
            <a:r>
              <a:rPr lang="de-DE" sz="2400" dirty="0">
                <a:solidFill>
                  <a:srgbClr val="008FCD"/>
                </a:solidFill>
              </a:rPr>
              <a:t>Feinfühlige</a:t>
            </a:r>
            <a:r>
              <a:rPr lang="de-DE" sz="2400" b="1" dirty="0" smtClean="0">
                <a:solidFill>
                  <a:srgbClr val="FF3300"/>
                </a:solidFill>
              </a:rPr>
              <a:t> </a:t>
            </a:r>
            <a:r>
              <a:rPr lang="de-DE" sz="2400" dirty="0">
                <a:solidFill>
                  <a:srgbClr val="008FCD"/>
                </a:solidFill>
              </a:rPr>
              <a:t>Zuwendung</a:t>
            </a:r>
            <a:r>
              <a:rPr lang="de-DE" sz="2400" b="1" dirty="0" smtClean="0"/>
              <a:t> bedeutet</a:t>
            </a:r>
          </a:p>
          <a:p>
            <a:pPr lvl="2" eaLnBrk="1" hangingPunct="1">
              <a:lnSpc>
                <a:spcPct val="90000"/>
              </a:lnSpc>
              <a:buClr>
                <a:schemeClr val="tx1"/>
              </a:buClr>
              <a:defRPr/>
            </a:pPr>
            <a:r>
              <a:rPr lang="de-DE" sz="2400" b="1" dirty="0" smtClean="0"/>
              <a:t>die Signale des Kindes </a:t>
            </a:r>
            <a:r>
              <a:rPr lang="de-DE" sz="2400" dirty="0">
                <a:solidFill>
                  <a:srgbClr val="008FCD"/>
                </a:solidFill>
              </a:rPr>
              <a:t>wahrnehmen</a:t>
            </a:r>
          </a:p>
          <a:p>
            <a:pPr lvl="2" eaLnBrk="1" hangingPunct="1">
              <a:lnSpc>
                <a:spcPct val="90000"/>
              </a:lnSpc>
              <a:buClr>
                <a:schemeClr val="tx1"/>
              </a:buClr>
              <a:defRPr/>
            </a:pPr>
            <a:r>
              <a:rPr lang="de-DE" sz="2400" b="1" dirty="0" smtClean="0"/>
              <a:t>Sie </a:t>
            </a:r>
            <a:r>
              <a:rPr lang="de-DE" sz="2400" dirty="0">
                <a:solidFill>
                  <a:srgbClr val="008FCD"/>
                </a:solidFill>
              </a:rPr>
              <a:t>richtig interpretieren</a:t>
            </a:r>
          </a:p>
          <a:p>
            <a:pPr lvl="2" eaLnBrk="1" hangingPunct="1">
              <a:lnSpc>
                <a:spcPct val="90000"/>
              </a:lnSpc>
              <a:buClr>
                <a:schemeClr val="tx1"/>
              </a:buClr>
              <a:defRPr/>
            </a:pPr>
            <a:r>
              <a:rPr lang="de-DE" sz="2400" b="1" dirty="0" smtClean="0"/>
              <a:t>und </a:t>
            </a:r>
            <a:r>
              <a:rPr lang="de-DE" sz="2400" dirty="0">
                <a:solidFill>
                  <a:srgbClr val="008FCD"/>
                </a:solidFill>
              </a:rPr>
              <a:t>prompt</a:t>
            </a:r>
            <a:r>
              <a:rPr lang="de-DE" sz="2400" b="1" dirty="0" smtClean="0"/>
              <a:t> und </a:t>
            </a:r>
            <a:r>
              <a:rPr lang="de-DE" sz="2400" dirty="0">
                <a:solidFill>
                  <a:srgbClr val="008FCD"/>
                </a:solidFill>
              </a:rPr>
              <a:t>angemessen</a:t>
            </a:r>
            <a:r>
              <a:rPr lang="de-DE" sz="2400" b="1" dirty="0" smtClean="0"/>
              <a:t> darauf reagieren.</a:t>
            </a:r>
          </a:p>
          <a:p>
            <a:pPr marL="914400" lvl="2" indent="0" eaLnBrk="1" hangingPunct="1">
              <a:lnSpc>
                <a:spcPct val="90000"/>
              </a:lnSpc>
              <a:buClr>
                <a:schemeClr val="tx1"/>
              </a:buClr>
              <a:buFontTx/>
              <a:buNone/>
              <a:defRPr/>
            </a:pPr>
            <a:endParaRPr lang="de-DE" sz="1100" b="1" dirty="0" smtClean="0"/>
          </a:p>
          <a:p>
            <a:pPr eaLnBrk="1" hangingPunct="1">
              <a:lnSpc>
                <a:spcPct val="90000"/>
              </a:lnSpc>
              <a:buClr>
                <a:schemeClr val="tx1"/>
              </a:buClr>
              <a:buFontTx/>
              <a:buChar char="-"/>
              <a:defRPr/>
            </a:pPr>
            <a:r>
              <a:rPr lang="de-DE" sz="2000" dirty="0"/>
              <a:t>Die Feinfühligkeit der Bezugsperson hängt von ihren eigenen Erfahrungen und der Unterstützung durch ihr soziales Umfeld ab.</a:t>
            </a:r>
          </a:p>
          <a:p>
            <a:pPr eaLnBrk="1" hangingPunct="1">
              <a:lnSpc>
                <a:spcPct val="90000"/>
              </a:lnSpc>
              <a:buClr>
                <a:schemeClr val="tx1"/>
              </a:buClr>
              <a:buFontTx/>
              <a:buChar char="-"/>
              <a:defRPr/>
            </a:pPr>
            <a:r>
              <a:rPr lang="de-DE" sz="2000" dirty="0"/>
              <a:t>Je sicherer die Bindungsqualität desto flexibler kann das Kind sein Bindungs- und Explorationssystem ausrichten.</a:t>
            </a:r>
          </a:p>
          <a:p>
            <a:pPr eaLnBrk="1" hangingPunct="1">
              <a:lnSpc>
                <a:spcPct val="90000"/>
              </a:lnSpc>
              <a:defRPr/>
            </a:pPr>
            <a:endParaRPr lang="fr-CA" sz="2000" dirty="0" smtClean="0"/>
          </a:p>
        </p:txBody>
      </p:sp>
      <p:sp>
        <p:nvSpPr>
          <p:cNvPr id="5"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 </a:t>
            </a:r>
            <a:r>
              <a:rPr lang="de-DE" dirty="0"/>
              <a:t>Ainsworth, M. D. (1977</a:t>
            </a:r>
            <a:r>
              <a:rPr lang="de-DE" dirty="0" smtClean="0"/>
              <a:t>).</a:t>
            </a:r>
            <a:endParaRPr lang="de-DE" dirty="0"/>
          </a:p>
        </p:txBody>
      </p:sp>
      <p:sp>
        <p:nvSpPr>
          <p:cNvPr id="7" name="Titel 1"/>
          <p:cNvSpPr>
            <a:spLocks noGrp="1"/>
          </p:cNvSpPr>
          <p:nvPr>
            <p:ph type="title"/>
          </p:nvPr>
        </p:nvSpPr>
        <p:spPr>
          <a:xfrm>
            <a:off x="899592" y="274638"/>
            <a:ext cx="7643192" cy="1143000"/>
          </a:xfrm>
        </p:spPr>
        <p:txBody>
          <a:bodyPr/>
          <a:lstStyle/>
          <a:p>
            <a:r>
              <a:rPr lang="de-DE" altLang="de-DE" dirty="0"/>
              <a:t>Feinfühligkeit, Bindung und </a:t>
            </a:r>
            <a:r>
              <a:rPr lang="de-DE" altLang="de-DE" dirty="0" smtClean="0"/>
              <a:t>Exploration</a:t>
            </a:r>
            <a:endParaRPr lang="de-DE" dirty="0"/>
          </a:p>
        </p:txBody>
      </p:sp>
      <p:sp>
        <p:nvSpPr>
          <p:cNvPr id="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17</a:t>
            </a:fld>
            <a:endParaRPr lang="de-DE" dirty="0"/>
          </a:p>
        </p:txBody>
      </p:sp>
    </p:spTree>
    <p:extLst>
      <p:ext uri="{BB962C8B-B14F-4D97-AF65-F5344CB8AC3E}">
        <p14:creationId xmlns:p14="http://schemas.microsoft.com/office/powerpoint/2010/main" val="3381972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39B724E0-33AF-4DF0-8589-82B195904B4E}" type="slidenum">
              <a:rPr lang="de-DE" altLang="de-DE" smtClean="0"/>
              <a:pPr/>
              <a:t>18</a:t>
            </a:fld>
            <a:endParaRPr lang="de-DE" altLang="de-DE"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213"/>
          <a:stretch/>
        </p:blipFill>
        <p:spPr bwMode="auto">
          <a:xfrm>
            <a:off x="1007120" y="1860465"/>
            <a:ext cx="6862545" cy="4469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umsplatzhalter 3"/>
          <p:cNvSpPr txBox="1">
            <a:spLocks/>
          </p:cNvSpPr>
          <p:nvPr/>
        </p:nvSpPr>
        <p:spPr>
          <a:xfrm>
            <a:off x="889248" y="6356350"/>
            <a:ext cx="8003232"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 Cooper, </a:t>
            </a:r>
            <a:r>
              <a:rPr lang="de-DE" dirty="0"/>
              <a:t>Hoffmann </a:t>
            </a:r>
            <a:r>
              <a:rPr lang="de-DE" dirty="0" smtClean="0"/>
              <a:t>, Marvin  </a:t>
            </a:r>
            <a:r>
              <a:rPr lang="de-DE" dirty="0"/>
              <a:t>&amp; </a:t>
            </a:r>
            <a:r>
              <a:rPr lang="de-DE" dirty="0" smtClean="0"/>
              <a:t>Powell </a:t>
            </a:r>
            <a:r>
              <a:rPr lang="de-DE" dirty="0"/>
              <a:t>(2000). </a:t>
            </a:r>
          </a:p>
        </p:txBody>
      </p:sp>
      <p:sp>
        <p:nvSpPr>
          <p:cNvPr id="7" name="Titel 1"/>
          <p:cNvSpPr txBox="1">
            <a:spLocks/>
          </p:cNvSpPr>
          <p:nvPr/>
        </p:nvSpPr>
        <p:spPr>
          <a:xfrm>
            <a:off x="673224" y="620688"/>
            <a:ext cx="7931224" cy="634082"/>
          </a:xfrm>
          <a:prstGeom prst="rect">
            <a:avLst/>
          </a:prstGeom>
        </p:spPr>
        <p:txBody>
          <a:bodyPr/>
          <a:lstStyle>
            <a:lvl1pPr algn="ctr"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a:lstStyle>
          <a:p>
            <a:r>
              <a:rPr lang="de-DE" altLang="de-DE" dirty="0" smtClean="0"/>
              <a:t>Feinfühligkeit, Bindung und Exploration</a:t>
            </a:r>
            <a:endParaRPr lang="de-DE" dirty="0"/>
          </a:p>
        </p:txBody>
      </p:sp>
      <p:sp>
        <p:nvSpPr>
          <p:cNvPr id="10" name="Foliennummernplatzhalter 5"/>
          <p:cNvSpPr txBox="1">
            <a:spLocks/>
          </p:cNvSpPr>
          <p:nvPr/>
        </p:nvSpPr>
        <p:spPr>
          <a:xfrm>
            <a:off x="6705600" y="6508750"/>
            <a:ext cx="2122488" cy="365125"/>
          </a:xfrm>
          <a:prstGeom prst="rect">
            <a:avLst/>
          </a:prstGeom>
        </p:spPr>
        <p:txBody>
          <a:bodyPr vert="horz" lIns="91440" tIns="45720" rIns="91440" bIns="45720" rtlCol="0" anchor="ctr"/>
          <a:lstStyle>
            <a:defPPr>
              <a:defRPr lang="de-DE"/>
            </a:defPPr>
            <a:lvl1pPr algn="r" rtl="0" fontAlgn="auto">
              <a:spcBef>
                <a:spcPts val="0"/>
              </a:spcBef>
              <a:spcAft>
                <a:spcPts val="0"/>
              </a:spcAft>
              <a:defRPr sz="1200" b="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endParaRPr lang="de-DE" dirty="0"/>
          </a:p>
        </p:txBody>
      </p:sp>
    </p:spTree>
    <p:extLst>
      <p:ext uri="{BB962C8B-B14F-4D97-AF65-F5344CB8AC3E}">
        <p14:creationId xmlns:p14="http://schemas.microsoft.com/office/powerpoint/2010/main" val="2798692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419872" y="4149080"/>
            <a:ext cx="5473303" cy="2304256"/>
          </a:xfrm>
        </p:spPr>
        <p:txBody>
          <a:bodyPr/>
          <a:lstStyle/>
          <a:p>
            <a:pPr marL="0" indent="0" eaLnBrk="1" hangingPunct="1">
              <a:buFontTx/>
              <a:buNone/>
              <a:defRPr/>
            </a:pPr>
            <a:r>
              <a:rPr lang="de-DE" sz="2000" dirty="0" smtClean="0"/>
              <a:t>Der </a:t>
            </a:r>
            <a:r>
              <a:rPr lang="de-DE" sz="2000" b="1" dirty="0" smtClean="0">
                <a:solidFill>
                  <a:srgbClr val="008FCD"/>
                </a:solidFill>
              </a:rPr>
              <a:t>Umgang der Eltern mit ihrem Kind </a:t>
            </a:r>
          </a:p>
          <a:p>
            <a:pPr marL="0" indent="0">
              <a:buNone/>
              <a:defRPr/>
            </a:pPr>
            <a:r>
              <a:rPr lang="de-DE" sz="2000" dirty="0" smtClean="0"/>
              <a:t>hat großen </a:t>
            </a:r>
            <a:r>
              <a:rPr lang="de-DE" sz="2000" dirty="0" smtClean="0">
                <a:solidFill>
                  <a:srgbClr val="008FCD"/>
                </a:solidFill>
              </a:rPr>
              <a:t>Einfluss</a:t>
            </a:r>
            <a:r>
              <a:rPr lang="de-DE" sz="2000" dirty="0" smtClean="0"/>
              <a:t> darauf </a:t>
            </a:r>
          </a:p>
          <a:p>
            <a:pPr>
              <a:defRPr/>
            </a:pPr>
            <a:r>
              <a:rPr lang="de-DE" sz="2000" dirty="0" smtClean="0"/>
              <a:t>wie sich die </a:t>
            </a:r>
            <a:r>
              <a:rPr lang="de-DE" sz="2000" dirty="0" smtClean="0">
                <a:solidFill>
                  <a:srgbClr val="F08A16"/>
                </a:solidFill>
              </a:rPr>
              <a:t>drei Gehirnbereiche </a:t>
            </a:r>
            <a:r>
              <a:rPr lang="de-DE" sz="2000" dirty="0" smtClean="0"/>
              <a:t>sich miteinander </a:t>
            </a:r>
            <a:r>
              <a:rPr lang="de-DE" sz="2000" dirty="0" smtClean="0">
                <a:solidFill>
                  <a:srgbClr val="F08A16"/>
                </a:solidFill>
              </a:rPr>
              <a:t>verbinden</a:t>
            </a:r>
            <a:r>
              <a:rPr lang="de-DE" sz="2000" dirty="0" smtClean="0"/>
              <a:t> und </a:t>
            </a:r>
          </a:p>
          <a:p>
            <a:pPr>
              <a:defRPr/>
            </a:pPr>
            <a:r>
              <a:rPr lang="de-DE" sz="2000" dirty="0" smtClean="0"/>
              <a:t>das emotionale Erleben des Kindes auf lange Sicht steuern. </a:t>
            </a:r>
            <a:endParaRPr lang="de-DE" dirty="0" smtClean="0"/>
          </a:p>
          <a:p>
            <a:pPr>
              <a:defRPr/>
            </a:pPr>
            <a:endParaRPr lang="de-DE" dirty="0"/>
          </a:p>
        </p:txBody>
      </p:sp>
      <p:pic>
        <p:nvPicPr>
          <p:cNvPr id="2662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844824"/>
            <a:ext cx="2736304" cy="182133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9" name="Picture 13"/>
          <p:cNvPicPr>
            <a:picLocks noChangeAspect="1" noChangeArrowheads="1"/>
          </p:cNvPicPr>
          <p:nvPr/>
        </p:nvPicPr>
        <p:blipFill>
          <a:blip r:embed="rId3">
            <a:extLst>
              <a:ext uri="{28A0092B-C50C-407E-A947-70E740481C1C}">
                <a14:useLocalDpi xmlns:a14="http://schemas.microsoft.com/office/drawing/2010/main" val="0"/>
              </a:ext>
            </a:extLst>
          </a:blip>
          <a:srcRect b="8264"/>
          <a:stretch>
            <a:fillRect/>
          </a:stretch>
        </p:blipFill>
        <p:spPr bwMode="auto">
          <a:xfrm>
            <a:off x="755576" y="4221088"/>
            <a:ext cx="2396307" cy="188346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p:cNvSpPr txBox="1"/>
          <p:nvPr/>
        </p:nvSpPr>
        <p:spPr>
          <a:xfrm>
            <a:off x="611560" y="1772816"/>
            <a:ext cx="4366505" cy="2154436"/>
          </a:xfrm>
          <a:prstGeom prst="rect">
            <a:avLst/>
          </a:prstGeom>
          <a:noFill/>
        </p:spPr>
        <p:txBody>
          <a:bodyPr wrap="square" rtlCol="0">
            <a:spAutoFit/>
          </a:bodyPr>
          <a:lstStyle/>
          <a:p>
            <a:r>
              <a:rPr lang="de-DE" altLang="de-DE" sz="2000" dirty="0"/>
              <a:t>Das kindliche Gehirn entwickelt sich </a:t>
            </a:r>
            <a:r>
              <a:rPr lang="de-DE" altLang="de-DE" sz="2000" b="1" dirty="0">
                <a:solidFill>
                  <a:srgbClr val="008FCD"/>
                </a:solidFill>
              </a:rPr>
              <a:t>größtenteils nach der </a:t>
            </a:r>
            <a:r>
              <a:rPr lang="de-DE" altLang="de-DE" sz="2000" b="1" dirty="0" smtClean="0">
                <a:solidFill>
                  <a:srgbClr val="008FCD"/>
                </a:solidFill>
              </a:rPr>
              <a:t>Geburt</a:t>
            </a:r>
            <a:r>
              <a:rPr lang="de-DE" altLang="de-DE" sz="2000" dirty="0" smtClean="0"/>
              <a:t>.</a:t>
            </a:r>
          </a:p>
          <a:p>
            <a:endParaRPr lang="de-DE" altLang="de-DE" sz="1400" dirty="0" smtClean="0"/>
          </a:p>
          <a:p>
            <a:r>
              <a:rPr lang="de-DE" altLang="de-DE" sz="2000" dirty="0" smtClean="0"/>
              <a:t>Deshalb kann es sowohl </a:t>
            </a:r>
            <a:r>
              <a:rPr lang="de-DE" altLang="de-DE" sz="2000" dirty="0">
                <a:solidFill>
                  <a:srgbClr val="008FCD"/>
                </a:solidFill>
              </a:rPr>
              <a:t>durch</a:t>
            </a:r>
            <a:r>
              <a:rPr lang="de-DE" altLang="de-DE" sz="2000" dirty="0"/>
              <a:t> positive als auch durch negative </a:t>
            </a:r>
            <a:r>
              <a:rPr lang="de-DE" altLang="de-DE" sz="2000" dirty="0">
                <a:solidFill>
                  <a:srgbClr val="008FCD"/>
                </a:solidFill>
              </a:rPr>
              <a:t>Eltern-Kind-Beziehungen</a:t>
            </a:r>
            <a:r>
              <a:rPr lang="de-DE" altLang="de-DE" sz="2000" dirty="0"/>
              <a:t> </a:t>
            </a:r>
            <a:r>
              <a:rPr lang="de-DE" altLang="de-DE" sz="2000" b="1" dirty="0">
                <a:solidFill>
                  <a:srgbClr val="008FCD"/>
                </a:solidFill>
              </a:rPr>
              <a:t>geformt</a:t>
            </a:r>
            <a:r>
              <a:rPr lang="de-DE" altLang="de-DE" sz="2000" dirty="0"/>
              <a:t> werden. </a:t>
            </a:r>
          </a:p>
          <a:p>
            <a:endParaRPr lang="de-DE" sz="2000" dirty="0"/>
          </a:p>
        </p:txBody>
      </p:sp>
      <p:sp>
        <p:nvSpPr>
          <p:cNvPr id="8" name="Datumsplatzhalter 3"/>
          <p:cNvSpPr>
            <a:spLocks noGrp="1"/>
          </p:cNvSpPr>
          <p:nvPr>
            <p:ph type="dt" sz="half" idx="10"/>
          </p:nvPr>
        </p:nvSpPr>
        <p:spPr>
          <a:xfrm>
            <a:off x="457200" y="6448251"/>
            <a:ext cx="7787208" cy="365125"/>
          </a:xfrm>
        </p:spPr>
        <p:txBody>
          <a:bodyPr/>
          <a:lstStyle/>
          <a:p>
            <a:pPr>
              <a:defRPr/>
            </a:pPr>
            <a:r>
              <a:rPr lang="de-DE" dirty="0"/>
              <a:t>16.05.2018/Fabienne </a:t>
            </a:r>
            <a:r>
              <a:rPr lang="de-DE" dirty="0" smtClean="0"/>
              <a:t>Becker-Stoll /www.ifp.bayern.de		</a:t>
            </a:r>
            <a:r>
              <a:rPr lang="de-DE" dirty="0"/>
              <a:t> Quelle: </a:t>
            </a:r>
            <a:r>
              <a:rPr lang="de-DE" altLang="de-DE" dirty="0"/>
              <a:t>Braun, </a:t>
            </a:r>
            <a:r>
              <a:rPr lang="de-DE" altLang="de-DE" dirty="0" smtClean="0"/>
              <a:t>2008 </a:t>
            </a:r>
            <a:r>
              <a:rPr lang="de-DE" altLang="de-DE" dirty="0"/>
              <a:t>/Sunderland, 2010/2017</a:t>
            </a:r>
            <a:endParaRPr lang="de-DE" dirty="0"/>
          </a:p>
        </p:txBody>
      </p:sp>
      <p:sp>
        <p:nvSpPr>
          <p:cNvPr id="9" name="Foliennummernplatzhalter 5"/>
          <p:cNvSpPr>
            <a:spLocks noGrp="1"/>
          </p:cNvSpPr>
          <p:nvPr>
            <p:ph type="sldNum" sz="quarter" idx="12"/>
          </p:nvPr>
        </p:nvSpPr>
        <p:spPr>
          <a:xfrm>
            <a:off x="6553200" y="6448251"/>
            <a:ext cx="2122488" cy="365125"/>
          </a:xfrm>
        </p:spPr>
        <p:txBody>
          <a:bodyPr/>
          <a:lstStyle/>
          <a:p>
            <a:pPr>
              <a:defRPr/>
            </a:pPr>
            <a:fld id="{7EAACE4E-922C-4FF6-9762-FCC266574D0A}" type="slidenum">
              <a:rPr lang="de-DE" smtClean="0"/>
              <a:pPr>
                <a:defRPr/>
              </a:pPr>
              <a:t>19</a:t>
            </a:fld>
            <a:endParaRPr lang="de-DE" dirty="0"/>
          </a:p>
        </p:txBody>
      </p:sp>
      <p:sp>
        <p:nvSpPr>
          <p:cNvPr id="10" name="Titel 1"/>
          <p:cNvSpPr>
            <a:spLocks noGrp="1"/>
          </p:cNvSpPr>
          <p:nvPr>
            <p:ph type="title"/>
          </p:nvPr>
        </p:nvSpPr>
        <p:spPr>
          <a:xfrm>
            <a:off x="971600" y="274638"/>
            <a:ext cx="7715200" cy="1143000"/>
          </a:xfrm>
        </p:spPr>
        <p:txBody>
          <a:bodyPr/>
          <a:lstStyle/>
          <a:p>
            <a:r>
              <a:rPr lang="de-DE" altLang="de-DE" dirty="0"/>
              <a:t>Feinfühligkeit und frühe Gehirnentwicklung</a:t>
            </a:r>
            <a:endParaRPr lang="de-DE" dirty="0"/>
          </a:p>
        </p:txBody>
      </p:sp>
    </p:spTree>
    <p:extLst>
      <p:ext uri="{BB962C8B-B14F-4D97-AF65-F5344CB8AC3E}">
        <p14:creationId xmlns:p14="http://schemas.microsoft.com/office/powerpoint/2010/main" val="22945940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0036" name="Picture 4" descr="Neuronenwachstum"/>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056364" y="1844825"/>
            <a:ext cx="3663127" cy="222264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0037" name="Text Box 5"/>
          <p:cNvSpPr txBox="1">
            <a:spLocks noChangeArrowheads="1"/>
          </p:cNvSpPr>
          <p:nvPr/>
        </p:nvSpPr>
        <p:spPr bwMode="auto">
          <a:xfrm>
            <a:off x="5076056" y="4147969"/>
            <a:ext cx="3672408" cy="738664"/>
          </a:xfrm>
          <a:prstGeom prst="rect">
            <a:avLst/>
          </a:prstGeom>
          <a:ln/>
        </p:spPr>
        <p:style>
          <a:lnRef idx="1">
            <a:schemeClr val="dk1"/>
          </a:lnRef>
          <a:fillRef idx="2">
            <a:schemeClr val="dk1"/>
          </a:fillRef>
          <a:effectRef idx="1">
            <a:schemeClr val="dk1"/>
          </a:effectRef>
          <a:fontRef idx="minor">
            <a:schemeClr val="dk1"/>
          </a:fontRef>
        </p:style>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de-DE" sz="1400" dirty="0" smtClean="0">
                <a:latin typeface="Arial" charset="0"/>
              </a:rPr>
              <a:t>Verdichtung der Neuronalen Netzwerke im Gehirn des Kindes - Gewicht des Gehirns bei Geburt 400g, mit zwei Jahren 1000g</a:t>
            </a:r>
          </a:p>
        </p:txBody>
      </p:sp>
      <p:pic>
        <p:nvPicPr>
          <p:cNvPr id="300038" name="Picture 6" descr="Roth-Bild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3709" y="1880968"/>
            <a:ext cx="4248150" cy="360838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0039" name="Rectangle 7"/>
          <p:cNvSpPr>
            <a:spLocks noChangeArrowheads="1"/>
          </p:cNvSpPr>
          <p:nvPr/>
        </p:nvSpPr>
        <p:spPr bwMode="auto">
          <a:xfrm>
            <a:off x="199794" y="5229200"/>
            <a:ext cx="8857108" cy="1107996"/>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de-DE" sz="1200" b="1" dirty="0" err="1"/>
              <a:t>Abbildung</a:t>
            </a:r>
            <a:r>
              <a:rPr lang="en-US" altLang="de-DE" sz="1200" b="1" dirty="0"/>
              <a:t> </a:t>
            </a:r>
            <a:r>
              <a:rPr lang="en-US" altLang="de-DE" sz="1200" b="1" dirty="0" err="1" smtClean="0"/>
              <a:t>Gehirn</a:t>
            </a:r>
            <a:r>
              <a:rPr lang="en-US" altLang="de-DE" sz="1200" b="1" dirty="0" smtClean="0"/>
              <a:t>:</a:t>
            </a:r>
            <a:r>
              <a:rPr lang="en-US" altLang="de-DE" sz="1200" dirty="0" smtClean="0"/>
              <a:t> </a:t>
            </a:r>
            <a:r>
              <a:rPr lang="en-US" altLang="de-DE" sz="1200" dirty="0" err="1"/>
              <a:t>Medianansicht</a:t>
            </a:r>
            <a:r>
              <a:rPr lang="en-US" altLang="de-DE" sz="1200" dirty="0"/>
              <a:t> des </a:t>
            </a:r>
            <a:r>
              <a:rPr lang="en-US" altLang="de-DE" sz="1200" dirty="0" err="1"/>
              <a:t>menschlichen</a:t>
            </a:r>
            <a:r>
              <a:rPr lang="en-US" altLang="de-DE" sz="1200" dirty="0"/>
              <a:t> </a:t>
            </a:r>
            <a:r>
              <a:rPr lang="en-US" altLang="de-DE" sz="1200" dirty="0" err="1"/>
              <a:t>Gehirns</a:t>
            </a:r>
            <a:r>
              <a:rPr lang="en-US" altLang="de-DE" sz="1200" dirty="0"/>
              <a:t> </a:t>
            </a:r>
            <a:r>
              <a:rPr lang="en-US" altLang="de-DE" sz="1200" dirty="0" err="1"/>
              <a:t>mit</a:t>
            </a:r>
            <a:r>
              <a:rPr lang="en-US" altLang="de-DE" sz="1200" dirty="0"/>
              <a:t> den </a:t>
            </a:r>
            <a:r>
              <a:rPr lang="en-US" altLang="de-DE" sz="1200" dirty="0" err="1"/>
              <a:t>wichtigsten</a:t>
            </a:r>
            <a:r>
              <a:rPr lang="en-US" altLang="de-DE" sz="1200" dirty="0"/>
              <a:t> </a:t>
            </a:r>
            <a:r>
              <a:rPr lang="en-US" altLang="de-DE" sz="1200" dirty="0" err="1"/>
              <a:t>limbischen</a:t>
            </a:r>
            <a:r>
              <a:rPr lang="en-US" altLang="de-DE" sz="1200" dirty="0"/>
              <a:t> </a:t>
            </a:r>
            <a:r>
              <a:rPr lang="en-US" altLang="de-DE" sz="1200" dirty="0" err="1"/>
              <a:t>Zentren</a:t>
            </a:r>
            <a:r>
              <a:rPr lang="en-US" altLang="de-DE" sz="1200" dirty="0"/>
              <a:t>. </a:t>
            </a:r>
            <a:r>
              <a:rPr lang="en-US" altLang="de-DE" sz="1200" dirty="0" err="1"/>
              <a:t>Diese</a:t>
            </a:r>
            <a:r>
              <a:rPr lang="en-US" altLang="de-DE" sz="1200" dirty="0"/>
              <a:t> </a:t>
            </a:r>
            <a:r>
              <a:rPr lang="en-US" altLang="de-DE" sz="1200" dirty="0" err="1"/>
              <a:t>Zentren</a:t>
            </a:r>
            <a:r>
              <a:rPr lang="en-US" altLang="de-DE" sz="1200" dirty="0"/>
              <a:t> </a:t>
            </a:r>
            <a:r>
              <a:rPr lang="en-US" altLang="de-DE" sz="1200" dirty="0" err="1"/>
              <a:t>sind</a:t>
            </a:r>
            <a:r>
              <a:rPr lang="en-US" altLang="de-DE" sz="1200" dirty="0"/>
              <a:t> </a:t>
            </a:r>
            <a:r>
              <a:rPr lang="en-US" altLang="de-DE" sz="1200" dirty="0" err="1"/>
              <a:t>Orte</a:t>
            </a:r>
            <a:r>
              <a:rPr lang="en-US" altLang="de-DE" sz="1200" dirty="0"/>
              <a:t> der </a:t>
            </a:r>
            <a:r>
              <a:rPr lang="en-US" altLang="de-DE" sz="1200" dirty="0" err="1"/>
              <a:t>Entstehung</a:t>
            </a:r>
            <a:r>
              <a:rPr lang="en-US" altLang="de-DE" sz="1200" dirty="0"/>
              <a:t> von </a:t>
            </a:r>
            <a:r>
              <a:rPr lang="en-US" altLang="de-DE" sz="1200" dirty="0" err="1"/>
              <a:t>positiven</a:t>
            </a:r>
            <a:r>
              <a:rPr lang="en-US" altLang="de-DE" sz="1200" dirty="0"/>
              <a:t> (Nucleus </a:t>
            </a:r>
            <a:r>
              <a:rPr lang="en-US" altLang="de-DE" sz="1200" dirty="0" err="1"/>
              <a:t>accumbens</a:t>
            </a:r>
            <a:r>
              <a:rPr lang="en-US" altLang="de-DE" sz="1200" dirty="0"/>
              <a:t>, </a:t>
            </a:r>
            <a:r>
              <a:rPr lang="en-US" altLang="de-DE" sz="1200" dirty="0" err="1"/>
              <a:t>ventrales</a:t>
            </a:r>
            <a:r>
              <a:rPr lang="en-US" altLang="de-DE" sz="1200" dirty="0"/>
              <a:t> </a:t>
            </a:r>
            <a:r>
              <a:rPr lang="en-US" altLang="de-DE" sz="1200" dirty="0" err="1"/>
              <a:t>tegmentales</a:t>
            </a:r>
            <a:r>
              <a:rPr lang="en-US" altLang="de-DE" sz="1200" dirty="0"/>
              <a:t> Areal), und </a:t>
            </a:r>
            <a:r>
              <a:rPr lang="en-US" altLang="de-DE" sz="1200" dirty="0" err="1"/>
              <a:t>negativen</a:t>
            </a:r>
            <a:r>
              <a:rPr lang="en-US" altLang="de-DE" sz="1200" dirty="0"/>
              <a:t> </a:t>
            </a:r>
            <a:r>
              <a:rPr lang="en-US" altLang="de-DE" sz="1200" dirty="0" err="1"/>
              <a:t>Gefühlen</a:t>
            </a:r>
            <a:r>
              <a:rPr lang="en-US" altLang="de-DE" sz="1200" dirty="0"/>
              <a:t> (Amygdala), der </a:t>
            </a:r>
            <a:r>
              <a:rPr lang="en-US" altLang="de-DE" sz="1200" dirty="0" err="1"/>
              <a:t>Gedächtnisorganisation</a:t>
            </a:r>
            <a:r>
              <a:rPr lang="en-US" altLang="de-DE" sz="1200" dirty="0"/>
              <a:t> (Hippocampus), der </a:t>
            </a:r>
            <a:r>
              <a:rPr lang="en-US" altLang="de-DE" sz="1200" dirty="0" err="1"/>
              <a:t>Aufmerksamkeits</a:t>
            </a:r>
            <a:r>
              <a:rPr lang="en-US" altLang="de-DE" sz="1200" dirty="0"/>
              <a:t>- und </a:t>
            </a:r>
            <a:r>
              <a:rPr lang="en-US" altLang="de-DE" sz="1200" dirty="0" err="1"/>
              <a:t>Bewusstseinssteuerung</a:t>
            </a:r>
            <a:r>
              <a:rPr lang="en-US" altLang="de-DE" sz="1200" dirty="0"/>
              <a:t> (</a:t>
            </a:r>
            <a:r>
              <a:rPr lang="en-US" altLang="de-DE" sz="1200" dirty="0" err="1"/>
              <a:t>basales</a:t>
            </a:r>
            <a:r>
              <a:rPr lang="en-US" altLang="de-DE" sz="1200" dirty="0"/>
              <a:t> </a:t>
            </a:r>
            <a:r>
              <a:rPr lang="en-US" altLang="de-DE" sz="1200" dirty="0" err="1"/>
              <a:t>Vorderhirn</a:t>
            </a:r>
            <a:r>
              <a:rPr lang="en-US" altLang="de-DE" sz="1200" dirty="0"/>
              <a:t>, Locus </a:t>
            </a:r>
            <a:r>
              <a:rPr lang="en-US" altLang="de-DE" sz="1200" dirty="0" err="1"/>
              <a:t>coeruleus</a:t>
            </a:r>
            <a:r>
              <a:rPr lang="en-US" altLang="de-DE" sz="1200" dirty="0"/>
              <a:t>, Thalamus) und der </a:t>
            </a:r>
            <a:r>
              <a:rPr lang="en-US" altLang="de-DE" sz="1200" dirty="0" err="1"/>
              <a:t>vegetativen</a:t>
            </a:r>
            <a:r>
              <a:rPr lang="en-US" altLang="de-DE" sz="1200" dirty="0"/>
              <a:t> </a:t>
            </a:r>
            <a:r>
              <a:rPr lang="en-US" altLang="de-DE" sz="1200" dirty="0" err="1"/>
              <a:t>Funktionen</a:t>
            </a:r>
            <a:r>
              <a:rPr lang="en-US" altLang="de-DE" sz="1200" dirty="0"/>
              <a:t> (Hypothalamus). (</a:t>
            </a:r>
            <a:r>
              <a:rPr lang="en-US" altLang="de-DE" sz="1200" dirty="0" err="1"/>
              <a:t>Aus</a:t>
            </a:r>
            <a:r>
              <a:rPr lang="en-US" altLang="de-DE" sz="1200" dirty="0"/>
              <a:t> </a:t>
            </a:r>
            <a:r>
              <a:rPr lang="en-US" altLang="de-DE" sz="1200" dirty="0">
                <a:hlinkClick r:id="rId4"/>
              </a:rPr>
              <a:t>Roth, 2001</a:t>
            </a:r>
            <a:r>
              <a:rPr lang="en-US" altLang="de-DE" sz="1200" dirty="0"/>
              <a:t>, </a:t>
            </a:r>
            <a:r>
              <a:rPr lang="en-US" altLang="de-DE" sz="1200" dirty="0" err="1"/>
              <a:t>nach</a:t>
            </a:r>
            <a:r>
              <a:rPr lang="en-US" altLang="de-DE" sz="1200" dirty="0"/>
              <a:t> </a:t>
            </a:r>
            <a:r>
              <a:rPr lang="en-US" altLang="de-DE" sz="1200" dirty="0" err="1"/>
              <a:t>Spektrum</a:t>
            </a:r>
            <a:r>
              <a:rPr lang="en-US" altLang="de-DE" sz="1200" dirty="0"/>
              <a:t>/Scientific American, 1994, </a:t>
            </a:r>
            <a:r>
              <a:rPr lang="en-US" altLang="de-DE" sz="1200" dirty="0" err="1"/>
              <a:t>verändert</a:t>
            </a:r>
            <a:r>
              <a:rPr lang="en-US" altLang="de-DE" sz="1200" dirty="0"/>
              <a:t>).</a:t>
            </a:r>
            <a:r>
              <a:rPr lang="en-US" altLang="de-DE" sz="1600" dirty="0"/>
              <a:t> </a:t>
            </a:r>
          </a:p>
        </p:txBody>
      </p:sp>
      <p:sp>
        <p:nvSpPr>
          <p:cNvPr id="300041" name="Line 9"/>
          <p:cNvSpPr>
            <a:spLocks noChangeShapeType="1"/>
          </p:cNvSpPr>
          <p:nvPr/>
        </p:nvSpPr>
        <p:spPr bwMode="auto">
          <a:xfrm>
            <a:off x="1547664" y="2184926"/>
            <a:ext cx="619773" cy="602673"/>
          </a:xfrm>
          <a:prstGeom prst="line">
            <a:avLst/>
          </a:prstGeom>
          <a:noFill/>
          <a:ln w="76200">
            <a:solidFill>
              <a:srgbClr val="C324D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de-DE"/>
          </a:p>
        </p:txBody>
      </p:sp>
      <p:sp>
        <p:nvSpPr>
          <p:cNvPr id="300042" name="Line 10"/>
          <p:cNvSpPr>
            <a:spLocks noChangeShapeType="1"/>
          </p:cNvSpPr>
          <p:nvPr/>
        </p:nvSpPr>
        <p:spPr bwMode="auto">
          <a:xfrm>
            <a:off x="921382" y="2787599"/>
            <a:ext cx="360362" cy="360362"/>
          </a:xfrm>
          <a:prstGeom prst="line">
            <a:avLst/>
          </a:prstGeom>
          <a:noFill/>
          <a:ln w="57150">
            <a:solidFill>
              <a:srgbClr val="C324D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de-DE"/>
          </a:p>
        </p:txBody>
      </p:sp>
      <p:sp>
        <p:nvSpPr>
          <p:cNvPr id="300043" name="Line 11"/>
          <p:cNvSpPr>
            <a:spLocks noChangeShapeType="1"/>
          </p:cNvSpPr>
          <p:nvPr/>
        </p:nvSpPr>
        <p:spPr bwMode="auto">
          <a:xfrm>
            <a:off x="2533258" y="2116864"/>
            <a:ext cx="323912" cy="369398"/>
          </a:xfrm>
          <a:prstGeom prst="line">
            <a:avLst/>
          </a:prstGeom>
          <a:noFill/>
          <a:ln w="57150">
            <a:solidFill>
              <a:srgbClr val="C324D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de-DE"/>
          </a:p>
        </p:txBody>
      </p:sp>
      <p:sp>
        <p:nvSpPr>
          <p:cNvPr id="300044" name="Oval 12"/>
          <p:cNvSpPr>
            <a:spLocks noChangeArrowheads="1"/>
          </p:cNvSpPr>
          <p:nvPr/>
        </p:nvSpPr>
        <p:spPr bwMode="auto">
          <a:xfrm>
            <a:off x="1547664" y="2636912"/>
            <a:ext cx="1944217" cy="1458050"/>
          </a:xfrm>
          <a:prstGeom prst="ellipse">
            <a:avLst/>
          </a:prstGeom>
          <a:noFill/>
          <a:ln w="38100">
            <a:solidFill>
              <a:srgbClr val="C324D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de-DE" altLang="de-DE" sz="1800"/>
          </a:p>
        </p:txBody>
      </p:sp>
      <p:sp>
        <p:nvSpPr>
          <p:cNvPr id="13" name="Datumsplatzhalter 3"/>
          <p:cNvSpPr>
            <a:spLocks noGrp="1"/>
          </p:cNvSpPr>
          <p:nvPr>
            <p:ph type="dt" sz="half" idx="10"/>
          </p:nvPr>
        </p:nvSpPr>
        <p:spPr>
          <a:xfrm>
            <a:off x="457200" y="6376243"/>
            <a:ext cx="7787208" cy="365125"/>
          </a:xfrm>
        </p:spPr>
        <p:txBody>
          <a:bodyPr/>
          <a:lstStyle/>
          <a:p>
            <a:pPr>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a:t>Braun, </a:t>
            </a:r>
            <a:r>
              <a:rPr lang="de-DE" altLang="de-DE" dirty="0" smtClean="0"/>
              <a:t>2008 </a:t>
            </a:r>
            <a:r>
              <a:rPr lang="de-DE" altLang="de-DE" dirty="0"/>
              <a:t>/Sunderland, 2010/2017</a:t>
            </a:r>
            <a:endParaRPr lang="de-DE" dirty="0"/>
          </a:p>
        </p:txBody>
      </p:sp>
      <p:sp>
        <p:nvSpPr>
          <p:cNvPr id="14" name="Foliennummernplatzhalter 5"/>
          <p:cNvSpPr>
            <a:spLocks noGrp="1"/>
          </p:cNvSpPr>
          <p:nvPr>
            <p:ph type="sldNum" sz="quarter" idx="12"/>
          </p:nvPr>
        </p:nvSpPr>
        <p:spPr>
          <a:xfrm>
            <a:off x="6553200" y="6381328"/>
            <a:ext cx="2122488" cy="365125"/>
          </a:xfrm>
        </p:spPr>
        <p:txBody>
          <a:bodyPr/>
          <a:lstStyle/>
          <a:p>
            <a:pPr>
              <a:defRPr/>
            </a:pPr>
            <a:fld id="{7EAACE4E-922C-4FF6-9762-FCC266574D0A}" type="slidenum">
              <a:rPr lang="de-DE" smtClean="0"/>
              <a:pPr>
                <a:defRPr/>
              </a:pPr>
              <a:t>20</a:t>
            </a:fld>
            <a:endParaRPr lang="de-DE" dirty="0"/>
          </a:p>
        </p:txBody>
      </p:sp>
      <p:sp>
        <p:nvSpPr>
          <p:cNvPr id="15" name="Titel 1"/>
          <p:cNvSpPr>
            <a:spLocks noGrp="1"/>
          </p:cNvSpPr>
          <p:nvPr>
            <p:ph type="title"/>
          </p:nvPr>
        </p:nvSpPr>
        <p:spPr>
          <a:xfrm>
            <a:off x="611560" y="274638"/>
            <a:ext cx="7931224" cy="1143000"/>
          </a:xfrm>
        </p:spPr>
        <p:txBody>
          <a:bodyPr/>
          <a:lstStyle/>
          <a:p>
            <a:r>
              <a:rPr lang="de-DE" altLang="de-DE" dirty="0"/>
              <a:t>Feinfühligkeit und frühe Gehirnentwicklung</a:t>
            </a:r>
            <a:endParaRPr lang="de-DE" dirty="0"/>
          </a:p>
        </p:txBody>
      </p:sp>
    </p:spTree>
    <p:extLst>
      <p:ext uri="{BB962C8B-B14F-4D97-AF65-F5344CB8AC3E}">
        <p14:creationId xmlns:p14="http://schemas.microsoft.com/office/powerpoint/2010/main" val="9405961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feld 1"/>
          <p:cNvSpPr txBox="1">
            <a:spLocks noChangeArrowheads="1"/>
          </p:cNvSpPr>
          <p:nvPr/>
        </p:nvSpPr>
        <p:spPr bwMode="auto">
          <a:xfrm>
            <a:off x="3419872" y="2420888"/>
            <a:ext cx="5184576"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pPr>
            <a:r>
              <a:rPr lang="de-DE" altLang="de-DE" sz="2200" dirty="0">
                <a:latin typeface="+mn-lt"/>
                <a:cs typeface="Arial" charset="0"/>
              </a:rPr>
              <a:t>Besonders das </a:t>
            </a:r>
            <a:r>
              <a:rPr lang="de-DE" altLang="de-DE" sz="2200" b="1" dirty="0">
                <a:solidFill>
                  <a:srgbClr val="008FCD"/>
                </a:solidFill>
                <a:latin typeface="+mn-lt"/>
                <a:cs typeface="Arial" charset="0"/>
              </a:rPr>
              <a:t>Großhirn</a:t>
            </a:r>
            <a:r>
              <a:rPr lang="de-DE" altLang="de-DE" sz="2200" dirty="0">
                <a:latin typeface="+mn-lt"/>
                <a:cs typeface="Arial" charset="0"/>
              </a:rPr>
              <a:t> ist bei einem Neugeborenen noch sehr </a:t>
            </a:r>
            <a:r>
              <a:rPr lang="de-DE" altLang="de-DE" sz="2200" b="1" dirty="0">
                <a:solidFill>
                  <a:srgbClr val="F08A16"/>
                </a:solidFill>
                <a:latin typeface="+mn-lt"/>
                <a:cs typeface="Arial" charset="0"/>
              </a:rPr>
              <a:t>unfertig</a:t>
            </a:r>
            <a:r>
              <a:rPr lang="de-DE" altLang="de-DE" sz="2200" dirty="0">
                <a:latin typeface="+mn-lt"/>
                <a:cs typeface="Arial" charset="0"/>
              </a:rPr>
              <a:t>. </a:t>
            </a:r>
          </a:p>
          <a:p>
            <a:pPr eaLnBrk="1" hangingPunct="1">
              <a:spcBef>
                <a:spcPct val="0"/>
              </a:spcBef>
            </a:pPr>
            <a:r>
              <a:rPr lang="de-DE" altLang="de-DE" sz="2200" dirty="0">
                <a:latin typeface="+mn-lt"/>
                <a:cs typeface="Arial" charset="0"/>
              </a:rPr>
              <a:t>Neugeborene haben noch </a:t>
            </a:r>
            <a:r>
              <a:rPr lang="de-DE" altLang="de-DE" sz="2200" b="1" dirty="0">
                <a:solidFill>
                  <a:srgbClr val="008FCD"/>
                </a:solidFill>
                <a:latin typeface="+mn-lt"/>
                <a:cs typeface="Arial" charset="0"/>
              </a:rPr>
              <a:t>wenig Verbindungen </a:t>
            </a:r>
            <a:r>
              <a:rPr lang="de-DE" altLang="de-DE" sz="2200" dirty="0">
                <a:latin typeface="+mn-lt"/>
                <a:cs typeface="Arial" charset="0"/>
              </a:rPr>
              <a:t>zwischen den Zellen des Gehirns. </a:t>
            </a:r>
          </a:p>
          <a:p>
            <a:pPr eaLnBrk="1" hangingPunct="1">
              <a:spcBef>
                <a:spcPct val="0"/>
              </a:spcBef>
            </a:pPr>
            <a:r>
              <a:rPr lang="de-DE" altLang="de-DE" sz="2200" dirty="0">
                <a:latin typeface="+mn-lt"/>
                <a:cs typeface="Arial" charset="0"/>
              </a:rPr>
              <a:t>Diese Verbindungen entstehen erst </a:t>
            </a:r>
            <a:endParaRPr lang="de-DE" altLang="de-DE" sz="2200" dirty="0" smtClean="0">
              <a:latin typeface="+mn-lt"/>
              <a:cs typeface="Arial" charset="0"/>
            </a:endParaRPr>
          </a:p>
          <a:p>
            <a:pPr lvl="1" eaLnBrk="1" hangingPunct="1">
              <a:spcBef>
                <a:spcPct val="0"/>
              </a:spcBef>
            </a:pPr>
            <a:r>
              <a:rPr lang="de-DE" altLang="de-DE" sz="2000" b="1" dirty="0" smtClean="0">
                <a:solidFill>
                  <a:srgbClr val="008FCD"/>
                </a:solidFill>
                <a:latin typeface="+mn-lt"/>
                <a:cs typeface="Arial" charset="0"/>
              </a:rPr>
              <a:t>durch </a:t>
            </a:r>
            <a:r>
              <a:rPr lang="de-DE" altLang="de-DE" sz="2000" b="1" dirty="0">
                <a:solidFill>
                  <a:srgbClr val="008FCD"/>
                </a:solidFill>
                <a:latin typeface="+mn-lt"/>
                <a:cs typeface="Arial" charset="0"/>
              </a:rPr>
              <a:t>die Erfahrungen mit der </a:t>
            </a:r>
            <a:r>
              <a:rPr lang="de-DE" altLang="de-DE" sz="2000" b="1" dirty="0" smtClean="0">
                <a:solidFill>
                  <a:srgbClr val="008FCD"/>
                </a:solidFill>
                <a:latin typeface="+mn-lt"/>
                <a:cs typeface="Arial" charset="0"/>
              </a:rPr>
              <a:t>Umwelt</a:t>
            </a:r>
          </a:p>
          <a:p>
            <a:pPr eaLnBrk="1" hangingPunct="1">
              <a:spcBef>
                <a:spcPct val="0"/>
              </a:spcBef>
            </a:pPr>
            <a:r>
              <a:rPr lang="de-DE" altLang="de-DE" sz="2200" dirty="0" smtClean="0">
                <a:latin typeface="+mn-lt"/>
              </a:rPr>
              <a:t>Sie </a:t>
            </a:r>
            <a:r>
              <a:rPr lang="de-DE" altLang="de-DE" sz="2200" dirty="0" smtClean="0">
                <a:latin typeface="+mn-lt"/>
                <a:cs typeface="Arial" charset="0"/>
              </a:rPr>
              <a:t>sind </a:t>
            </a:r>
            <a:r>
              <a:rPr lang="de-DE" altLang="de-DE" sz="2200" dirty="0">
                <a:latin typeface="+mn-lt"/>
                <a:cs typeface="Arial" charset="0"/>
              </a:rPr>
              <a:t>verantwortlich für die </a:t>
            </a:r>
            <a:r>
              <a:rPr lang="de-DE" altLang="de-DE" sz="2200" b="1" dirty="0">
                <a:solidFill>
                  <a:srgbClr val="F08A16"/>
                </a:solidFill>
                <a:latin typeface="+mn-lt"/>
                <a:cs typeface="Arial" charset="0"/>
              </a:rPr>
              <a:t>emotionale und soziale Intelligenz </a:t>
            </a:r>
            <a:r>
              <a:rPr lang="de-DE" altLang="de-DE" sz="2200" dirty="0">
                <a:latin typeface="+mn-lt"/>
                <a:cs typeface="Arial" charset="0"/>
              </a:rPr>
              <a:t>des Kindes. </a:t>
            </a:r>
          </a:p>
        </p:txBody>
      </p:sp>
      <p:pic>
        <p:nvPicPr>
          <p:cNvPr id="2867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36912"/>
            <a:ext cx="2581376" cy="172053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liennummernplatzhalter 5"/>
          <p:cNvSpPr>
            <a:spLocks noGrp="1"/>
          </p:cNvSpPr>
          <p:nvPr>
            <p:ph type="sldNum" sz="quarter" idx="12"/>
          </p:nvPr>
        </p:nvSpPr>
        <p:spPr>
          <a:xfrm>
            <a:off x="8244408" y="6356350"/>
            <a:ext cx="431280" cy="365125"/>
          </a:xfrm>
        </p:spPr>
        <p:txBody>
          <a:bodyPr/>
          <a:lstStyle/>
          <a:p>
            <a:pPr>
              <a:defRPr/>
            </a:pPr>
            <a:fld id="{7EAACE4E-922C-4FF6-9762-FCC266574D0A}" type="slidenum">
              <a:rPr lang="de-DE" smtClean="0"/>
              <a:pPr>
                <a:defRPr/>
              </a:pPr>
              <a:t>21</a:t>
            </a:fld>
            <a:endParaRPr lang="de-DE" dirty="0"/>
          </a:p>
        </p:txBody>
      </p:sp>
      <p:sp>
        <p:nvSpPr>
          <p:cNvPr id="6" name="Datumsplatzhalter 3"/>
          <p:cNvSpPr>
            <a:spLocks noGrp="1"/>
          </p:cNvSpPr>
          <p:nvPr>
            <p:ph type="dt" sz="half" idx="10"/>
          </p:nvPr>
        </p:nvSpPr>
        <p:spPr>
          <a:xfrm>
            <a:off x="457200" y="6356350"/>
            <a:ext cx="7787208" cy="365125"/>
          </a:xfrm>
        </p:spPr>
        <p:txBody>
          <a:bodyPr/>
          <a:lstStyle/>
          <a:p>
            <a:pPr>
              <a:defRPr/>
            </a:pPr>
            <a:r>
              <a:rPr lang="de-DE" dirty="0"/>
              <a:t>16.05.2018/Fabienne </a:t>
            </a:r>
            <a:r>
              <a:rPr lang="de-DE" dirty="0" smtClean="0"/>
              <a:t>Becker-Stoll /www.ifp.bayern.de		</a:t>
            </a:r>
            <a:r>
              <a:rPr lang="de-DE" dirty="0"/>
              <a:t> Quelle: </a:t>
            </a:r>
            <a:r>
              <a:rPr lang="de-DE" altLang="de-DE" dirty="0"/>
              <a:t>Braun, </a:t>
            </a:r>
            <a:r>
              <a:rPr lang="de-DE" altLang="de-DE" dirty="0" smtClean="0"/>
              <a:t>2008 </a:t>
            </a:r>
            <a:r>
              <a:rPr lang="de-DE" altLang="de-DE" dirty="0"/>
              <a:t>/Sunderland, 2010/2017</a:t>
            </a:r>
            <a:endParaRPr lang="de-DE" dirty="0"/>
          </a:p>
        </p:txBody>
      </p:sp>
      <p:sp>
        <p:nvSpPr>
          <p:cNvPr id="8" name="Titel 1"/>
          <p:cNvSpPr>
            <a:spLocks noGrp="1"/>
          </p:cNvSpPr>
          <p:nvPr>
            <p:ph type="title"/>
          </p:nvPr>
        </p:nvSpPr>
        <p:spPr>
          <a:xfrm>
            <a:off x="611560" y="274638"/>
            <a:ext cx="7931224" cy="1143000"/>
          </a:xfrm>
        </p:spPr>
        <p:txBody>
          <a:bodyPr/>
          <a:lstStyle/>
          <a:p>
            <a:r>
              <a:rPr lang="de-DE" altLang="de-DE" dirty="0"/>
              <a:t>Feinfühligkeit und frühe Gehirnentwicklung</a:t>
            </a:r>
            <a:endParaRPr lang="de-DE" dirty="0"/>
          </a:p>
        </p:txBody>
      </p:sp>
    </p:spTree>
    <p:extLst>
      <p:ext uri="{BB962C8B-B14F-4D97-AF65-F5344CB8AC3E}">
        <p14:creationId xmlns:p14="http://schemas.microsoft.com/office/powerpoint/2010/main" val="26911115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4" name="Text Box 4"/>
          <p:cNvSpPr txBox="1">
            <a:spLocks noChangeArrowheads="1"/>
          </p:cNvSpPr>
          <p:nvPr/>
        </p:nvSpPr>
        <p:spPr bwMode="auto">
          <a:xfrm>
            <a:off x="539552" y="1908696"/>
            <a:ext cx="5112568" cy="437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DE" altLang="de-DE" sz="2000" dirty="0">
                <a:latin typeface="+mn-lt"/>
              </a:rPr>
              <a:t>Durch die </a:t>
            </a:r>
            <a:r>
              <a:rPr lang="de-DE" altLang="de-DE" sz="1800" b="1" dirty="0">
                <a:latin typeface="+mn-lt"/>
              </a:rPr>
              <a:t>feinfühlige</a:t>
            </a:r>
            <a:r>
              <a:rPr lang="de-DE" altLang="de-DE" sz="2000" dirty="0">
                <a:latin typeface="+mn-lt"/>
              </a:rPr>
              <a:t> </a:t>
            </a:r>
            <a:r>
              <a:rPr lang="de-DE" altLang="de-DE" sz="1800" b="1" dirty="0">
                <a:latin typeface="+mn-lt"/>
              </a:rPr>
              <a:t>Interaktion</a:t>
            </a:r>
            <a:r>
              <a:rPr lang="de-DE" altLang="de-DE" sz="2000" dirty="0">
                <a:latin typeface="+mn-lt"/>
              </a:rPr>
              <a:t> mit dem Kind </a:t>
            </a:r>
            <a:r>
              <a:rPr lang="de-DE" altLang="de-DE" sz="1800" b="1" dirty="0">
                <a:latin typeface="+mn-lt"/>
              </a:rPr>
              <a:t>trainiert</a:t>
            </a:r>
            <a:r>
              <a:rPr lang="de-DE" altLang="de-DE" sz="2000" dirty="0">
                <a:latin typeface="+mn-lt"/>
              </a:rPr>
              <a:t> die Mutter das </a:t>
            </a:r>
            <a:r>
              <a:rPr lang="de-DE" altLang="de-DE" sz="1800" b="1" dirty="0">
                <a:latin typeface="+mn-lt"/>
              </a:rPr>
              <a:t>Gehirn</a:t>
            </a:r>
            <a:r>
              <a:rPr lang="de-DE" altLang="de-DE" sz="2000" dirty="0">
                <a:latin typeface="+mn-lt"/>
              </a:rPr>
              <a:t> des Kindes. </a:t>
            </a:r>
          </a:p>
          <a:p>
            <a:pPr eaLnBrk="1" hangingPunct="1">
              <a:spcBef>
                <a:spcPct val="0"/>
              </a:spcBef>
              <a:buFontTx/>
              <a:buNone/>
            </a:pPr>
            <a:endParaRPr lang="de-DE" altLang="de-DE" sz="900" dirty="0">
              <a:latin typeface="+mn-lt"/>
            </a:endParaRPr>
          </a:p>
          <a:p>
            <a:pPr eaLnBrk="1" hangingPunct="1">
              <a:spcBef>
                <a:spcPct val="0"/>
              </a:spcBef>
              <a:buFontTx/>
              <a:buNone/>
            </a:pPr>
            <a:r>
              <a:rPr lang="de-DE" altLang="de-DE" sz="2000" dirty="0">
                <a:latin typeface="+mn-lt"/>
              </a:rPr>
              <a:t>Sie stimuliert im Gehirn des Kindes </a:t>
            </a:r>
            <a:endParaRPr lang="de-DE" altLang="de-DE" sz="2000" dirty="0" smtClean="0">
              <a:latin typeface="+mn-lt"/>
            </a:endParaRPr>
          </a:p>
          <a:p>
            <a:pPr marL="342900" indent="-342900" eaLnBrk="1" hangingPunct="1">
              <a:spcBef>
                <a:spcPct val="0"/>
              </a:spcBef>
              <a:buClr>
                <a:srgbClr val="F08A16"/>
              </a:buClr>
            </a:pPr>
            <a:r>
              <a:rPr lang="de-DE" altLang="de-DE" sz="2000" dirty="0" smtClean="0">
                <a:latin typeface="+mn-lt"/>
              </a:rPr>
              <a:t>primäre </a:t>
            </a:r>
            <a:r>
              <a:rPr lang="de-DE" altLang="de-DE" sz="2000" dirty="0">
                <a:latin typeface="+mn-lt"/>
              </a:rPr>
              <a:t>und sekundäre </a:t>
            </a:r>
            <a:r>
              <a:rPr lang="de-DE" altLang="de-DE" sz="1800" b="1" dirty="0">
                <a:latin typeface="+mn-lt"/>
              </a:rPr>
              <a:t>Sinnes-</a:t>
            </a:r>
            <a:r>
              <a:rPr lang="de-DE" altLang="de-DE" sz="2000" dirty="0">
                <a:latin typeface="+mn-lt"/>
              </a:rPr>
              <a:t> </a:t>
            </a:r>
            <a:r>
              <a:rPr lang="de-DE" altLang="de-DE" sz="1800" b="1" dirty="0">
                <a:latin typeface="+mn-lt"/>
              </a:rPr>
              <a:t>und</a:t>
            </a:r>
            <a:r>
              <a:rPr lang="de-DE" altLang="de-DE" sz="2000" dirty="0">
                <a:latin typeface="+mn-lt"/>
              </a:rPr>
              <a:t> </a:t>
            </a:r>
            <a:r>
              <a:rPr lang="de-DE" altLang="de-DE" sz="1800" b="1" dirty="0">
                <a:latin typeface="+mn-lt"/>
              </a:rPr>
              <a:t>Bewegungszentren</a:t>
            </a:r>
            <a:r>
              <a:rPr lang="de-DE" altLang="de-DE" sz="2000" dirty="0">
                <a:latin typeface="+mn-lt"/>
              </a:rPr>
              <a:t>, </a:t>
            </a:r>
            <a:endParaRPr lang="de-DE" altLang="de-DE" sz="2000" dirty="0" smtClean="0">
              <a:latin typeface="+mn-lt"/>
            </a:endParaRPr>
          </a:p>
          <a:p>
            <a:pPr marL="342900" indent="-342900" eaLnBrk="1" hangingPunct="1">
              <a:spcBef>
                <a:spcPct val="0"/>
              </a:spcBef>
              <a:buClr>
                <a:srgbClr val="F08A16"/>
              </a:buClr>
            </a:pPr>
            <a:r>
              <a:rPr lang="de-DE" altLang="de-DE" sz="2000" dirty="0" smtClean="0">
                <a:latin typeface="+mn-lt"/>
              </a:rPr>
              <a:t>das </a:t>
            </a:r>
            <a:r>
              <a:rPr lang="de-DE" altLang="de-DE" sz="1800" b="1" dirty="0">
                <a:latin typeface="+mn-lt"/>
              </a:rPr>
              <a:t>Limbische</a:t>
            </a:r>
            <a:r>
              <a:rPr lang="de-DE" altLang="de-DE" sz="2000" dirty="0">
                <a:latin typeface="+mn-lt"/>
              </a:rPr>
              <a:t> </a:t>
            </a:r>
            <a:r>
              <a:rPr lang="de-DE" altLang="de-DE" sz="1800" b="1" dirty="0">
                <a:latin typeface="+mn-lt"/>
              </a:rPr>
              <a:t>System</a:t>
            </a:r>
            <a:r>
              <a:rPr lang="de-DE" altLang="de-DE" sz="2000" dirty="0">
                <a:latin typeface="+mn-lt"/>
              </a:rPr>
              <a:t>, </a:t>
            </a:r>
            <a:endParaRPr lang="de-DE" altLang="de-DE" sz="2000" dirty="0" smtClean="0">
              <a:latin typeface="+mn-lt"/>
            </a:endParaRPr>
          </a:p>
          <a:p>
            <a:pPr marL="342900" indent="-342900" eaLnBrk="1" hangingPunct="1">
              <a:spcBef>
                <a:spcPct val="0"/>
              </a:spcBef>
              <a:buClr>
                <a:srgbClr val="F08A16"/>
              </a:buClr>
            </a:pPr>
            <a:r>
              <a:rPr lang="de-DE" altLang="de-DE" sz="2000" dirty="0" err="1" smtClean="0">
                <a:latin typeface="+mn-lt"/>
              </a:rPr>
              <a:t>un</a:t>
            </a:r>
            <a:r>
              <a:rPr lang="de-DE" altLang="de-DE" sz="2000" dirty="0" smtClean="0">
                <a:latin typeface="+mn-lt"/>
              </a:rPr>
              <a:t> </a:t>
            </a:r>
            <a:r>
              <a:rPr lang="de-DE" altLang="de-DE" sz="2000" dirty="0">
                <a:latin typeface="+mn-lt"/>
              </a:rPr>
              <a:t>Regionen im </a:t>
            </a:r>
            <a:r>
              <a:rPr lang="de-DE" altLang="de-DE" sz="1800" b="1" dirty="0">
                <a:latin typeface="+mn-lt"/>
              </a:rPr>
              <a:t>präfrontalen</a:t>
            </a:r>
            <a:r>
              <a:rPr lang="de-DE" altLang="de-DE" sz="2000" dirty="0">
                <a:latin typeface="+mn-lt"/>
              </a:rPr>
              <a:t> </a:t>
            </a:r>
            <a:r>
              <a:rPr lang="de-DE" altLang="de-DE" sz="1800" b="1" dirty="0">
                <a:latin typeface="+mn-lt"/>
              </a:rPr>
              <a:t>Cortex</a:t>
            </a:r>
            <a:r>
              <a:rPr lang="de-DE" altLang="de-DE" sz="2000" dirty="0">
                <a:latin typeface="+mn-lt"/>
              </a:rPr>
              <a:t>.</a:t>
            </a:r>
          </a:p>
          <a:p>
            <a:pPr eaLnBrk="1" hangingPunct="1">
              <a:spcBef>
                <a:spcPct val="0"/>
              </a:spcBef>
              <a:buNone/>
            </a:pPr>
            <a:endParaRPr lang="de-DE" altLang="de-DE" sz="900" dirty="0">
              <a:latin typeface="+mn-lt"/>
            </a:endParaRPr>
          </a:p>
          <a:p>
            <a:pPr eaLnBrk="1" hangingPunct="1">
              <a:spcBef>
                <a:spcPct val="0"/>
              </a:spcBef>
              <a:buFontTx/>
              <a:buNone/>
            </a:pPr>
            <a:r>
              <a:rPr lang="de-DE" altLang="de-DE" sz="2000" dirty="0">
                <a:latin typeface="+mn-lt"/>
              </a:rPr>
              <a:t>Die </a:t>
            </a:r>
            <a:r>
              <a:rPr lang="de-DE" altLang="de-DE" sz="1800" b="1" dirty="0">
                <a:latin typeface="+mn-lt"/>
              </a:rPr>
              <a:t>Stimulation</a:t>
            </a:r>
            <a:r>
              <a:rPr lang="de-DE" altLang="de-DE" sz="2000" dirty="0">
                <a:latin typeface="+mn-lt"/>
              </a:rPr>
              <a:t> dieser </a:t>
            </a:r>
            <a:r>
              <a:rPr lang="de-DE" altLang="de-DE" sz="1800" b="1" dirty="0">
                <a:latin typeface="+mn-lt"/>
              </a:rPr>
              <a:t>drei</a:t>
            </a:r>
            <a:r>
              <a:rPr lang="de-DE" altLang="de-DE" sz="2000" dirty="0">
                <a:latin typeface="+mn-lt"/>
              </a:rPr>
              <a:t> </a:t>
            </a:r>
            <a:r>
              <a:rPr lang="de-DE" altLang="de-DE" sz="1800" b="1" dirty="0">
                <a:latin typeface="+mn-lt"/>
              </a:rPr>
              <a:t>Hirnregionen</a:t>
            </a:r>
            <a:r>
              <a:rPr lang="de-DE" altLang="de-DE" sz="2000" dirty="0">
                <a:latin typeface="+mn-lt"/>
              </a:rPr>
              <a:t> führt zu </a:t>
            </a:r>
            <a:r>
              <a:rPr lang="de-DE" altLang="de-DE" sz="1800" b="1" dirty="0">
                <a:latin typeface="+mn-lt"/>
              </a:rPr>
              <a:t>neuen</a:t>
            </a:r>
            <a:r>
              <a:rPr lang="de-DE" altLang="de-DE" sz="2000" dirty="0">
                <a:latin typeface="+mn-lt"/>
              </a:rPr>
              <a:t> Vernetzungen</a:t>
            </a:r>
            <a:r>
              <a:rPr lang="de-DE" altLang="de-DE" sz="2000" dirty="0" smtClean="0">
                <a:latin typeface="+mn-lt"/>
              </a:rPr>
              <a:t>.</a:t>
            </a:r>
          </a:p>
          <a:p>
            <a:pPr eaLnBrk="1" hangingPunct="1">
              <a:spcBef>
                <a:spcPct val="0"/>
              </a:spcBef>
              <a:buFontTx/>
              <a:buNone/>
            </a:pPr>
            <a:r>
              <a:rPr lang="de-DE" altLang="de-DE" sz="2000" dirty="0" smtClean="0">
                <a:latin typeface="+mn-lt"/>
              </a:rPr>
              <a:t>Das </a:t>
            </a:r>
            <a:r>
              <a:rPr lang="de-DE" altLang="de-DE" sz="1800" b="1" dirty="0">
                <a:latin typeface="+mn-lt"/>
              </a:rPr>
              <a:t>gleichzeitige</a:t>
            </a:r>
            <a:r>
              <a:rPr lang="de-DE" altLang="de-DE" sz="2000" dirty="0">
                <a:latin typeface="+mn-lt"/>
              </a:rPr>
              <a:t> </a:t>
            </a:r>
            <a:r>
              <a:rPr lang="de-DE" altLang="de-DE" sz="1800" b="1" dirty="0">
                <a:latin typeface="+mn-lt"/>
              </a:rPr>
              <a:t>Aktivieren</a:t>
            </a:r>
            <a:r>
              <a:rPr lang="de-DE" altLang="de-DE" sz="2000" dirty="0">
                <a:latin typeface="+mn-lt"/>
              </a:rPr>
              <a:t> von verschiedenen Nervenzellen führt zu bleibenden Strukturveränderungen.</a:t>
            </a:r>
            <a:r>
              <a:rPr lang="de-DE" altLang="de-DE" sz="1600" dirty="0">
                <a:latin typeface="+mn-lt"/>
              </a:rPr>
              <a:t> </a:t>
            </a:r>
            <a:endParaRPr lang="de-DE" altLang="de-DE" sz="1600" dirty="0" smtClean="0">
              <a:latin typeface="+mn-lt"/>
            </a:endParaRPr>
          </a:p>
          <a:p>
            <a:pPr eaLnBrk="1" hangingPunct="1">
              <a:spcBef>
                <a:spcPct val="0"/>
              </a:spcBef>
              <a:buFontTx/>
              <a:buNone/>
            </a:pPr>
            <a:endParaRPr lang="de-DE" altLang="de-DE" sz="2000" dirty="0">
              <a:latin typeface="Tahoma" pitchFamily="34" charset="0"/>
            </a:endParaRPr>
          </a:p>
        </p:txBody>
      </p:sp>
      <p:pic>
        <p:nvPicPr>
          <p:cNvPr id="3174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2053" y="1844824"/>
            <a:ext cx="3024336" cy="196837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descr="Roth-Bild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847182" y="3946096"/>
            <a:ext cx="3037420" cy="2580067"/>
          </a:xfrm>
          <a:noFill/>
          <a:ln>
            <a:no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Line 9"/>
          <p:cNvSpPr>
            <a:spLocks noChangeShapeType="1"/>
          </p:cNvSpPr>
          <p:nvPr/>
        </p:nvSpPr>
        <p:spPr bwMode="auto">
          <a:xfrm>
            <a:off x="6497098" y="4264415"/>
            <a:ext cx="470284" cy="458738"/>
          </a:xfrm>
          <a:prstGeom prst="line">
            <a:avLst/>
          </a:prstGeom>
          <a:noFill/>
          <a:ln w="76200">
            <a:solidFill>
              <a:srgbClr val="C324D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de-DE"/>
          </a:p>
        </p:txBody>
      </p:sp>
      <p:sp>
        <p:nvSpPr>
          <p:cNvPr id="12" name="Line 10"/>
          <p:cNvSpPr>
            <a:spLocks noChangeShapeType="1"/>
          </p:cNvSpPr>
          <p:nvPr/>
        </p:nvSpPr>
        <p:spPr bwMode="auto">
          <a:xfrm>
            <a:off x="6090644" y="4593336"/>
            <a:ext cx="313522" cy="306996"/>
          </a:xfrm>
          <a:prstGeom prst="line">
            <a:avLst/>
          </a:prstGeom>
          <a:noFill/>
          <a:ln w="57150">
            <a:solidFill>
              <a:srgbClr val="C324D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de-DE"/>
          </a:p>
        </p:txBody>
      </p:sp>
      <p:sp>
        <p:nvSpPr>
          <p:cNvPr id="13" name="Line 11"/>
          <p:cNvSpPr>
            <a:spLocks noChangeShapeType="1"/>
          </p:cNvSpPr>
          <p:nvPr/>
        </p:nvSpPr>
        <p:spPr bwMode="auto">
          <a:xfrm>
            <a:off x="7092280" y="4014874"/>
            <a:ext cx="320570" cy="367854"/>
          </a:xfrm>
          <a:prstGeom prst="line">
            <a:avLst/>
          </a:prstGeom>
          <a:noFill/>
          <a:ln w="57150">
            <a:solidFill>
              <a:srgbClr val="C324D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de-DE"/>
          </a:p>
        </p:txBody>
      </p:sp>
      <p:sp>
        <p:nvSpPr>
          <p:cNvPr id="14" name="Oval 12"/>
          <p:cNvSpPr>
            <a:spLocks noChangeArrowheads="1"/>
          </p:cNvSpPr>
          <p:nvPr/>
        </p:nvSpPr>
        <p:spPr bwMode="auto">
          <a:xfrm>
            <a:off x="6732240" y="4495776"/>
            <a:ext cx="1223962" cy="1037785"/>
          </a:xfrm>
          <a:prstGeom prst="ellipse">
            <a:avLst/>
          </a:prstGeom>
          <a:noFill/>
          <a:ln w="38100">
            <a:solidFill>
              <a:srgbClr val="C324D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de-DE" altLang="de-DE" sz="1800"/>
          </a:p>
        </p:txBody>
      </p:sp>
      <p:sp>
        <p:nvSpPr>
          <p:cNvPr id="16"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 </a:t>
            </a:r>
            <a:r>
              <a:rPr lang="de-DE" altLang="de-DE" dirty="0" smtClean="0"/>
              <a:t>Braun, 2008 /Sunderland, 2010/2017</a:t>
            </a:r>
            <a:endParaRPr lang="de-DE" dirty="0"/>
          </a:p>
        </p:txBody>
      </p:sp>
      <p:sp>
        <p:nvSpPr>
          <p:cNvPr id="19" name="Foliennummernplatzhalter 5"/>
          <p:cNvSpPr txBox="1">
            <a:spLocks/>
          </p:cNvSpPr>
          <p:nvPr/>
        </p:nvSpPr>
        <p:spPr>
          <a:xfrm>
            <a:off x="8316416" y="6381328"/>
            <a:ext cx="431280" cy="365125"/>
          </a:xfrm>
          <a:prstGeom prst="rect">
            <a:avLst/>
          </a:prstGeom>
        </p:spPr>
        <p:txBody>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7EAACE4E-922C-4FF6-9762-FCC266574D0A}" type="slidenum">
              <a:rPr lang="de-DE" sz="1200" smtClean="0">
                <a:solidFill>
                  <a:srgbClr val="008FCD"/>
                </a:solidFill>
              </a:rPr>
              <a:pPr>
                <a:defRPr/>
              </a:pPr>
              <a:t>22</a:t>
            </a:fld>
            <a:endParaRPr lang="de-DE" sz="1200" dirty="0">
              <a:solidFill>
                <a:srgbClr val="008FCD"/>
              </a:solidFill>
            </a:endParaRPr>
          </a:p>
        </p:txBody>
      </p:sp>
      <p:sp>
        <p:nvSpPr>
          <p:cNvPr id="15" name="Titel 1"/>
          <p:cNvSpPr>
            <a:spLocks noGrp="1"/>
          </p:cNvSpPr>
          <p:nvPr>
            <p:ph type="title"/>
          </p:nvPr>
        </p:nvSpPr>
        <p:spPr>
          <a:xfrm>
            <a:off x="611560" y="274638"/>
            <a:ext cx="7931224" cy="1143000"/>
          </a:xfrm>
        </p:spPr>
        <p:txBody>
          <a:bodyPr/>
          <a:lstStyle/>
          <a:p>
            <a:r>
              <a:rPr lang="de-DE" altLang="de-DE" dirty="0"/>
              <a:t>Feinfühligkeit und frühe Gehirnentwicklung</a:t>
            </a:r>
            <a:endParaRPr lang="de-DE" dirty="0"/>
          </a:p>
        </p:txBody>
      </p:sp>
    </p:spTree>
    <p:extLst>
      <p:ext uri="{BB962C8B-B14F-4D97-AF65-F5344CB8AC3E}">
        <p14:creationId xmlns:p14="http://schemas.microsoft.com/office/powerpoint/2010/main" val="41381727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lang="de-DE" dirty="0"/>
              <a:t>Feinfühliges Elternverhalten in der Beziehung zwischen Eltern und Kind zeigt sich in der elterlichen Bereitschaft: </a:t>
            </a:r>
          </a:p>
          <a:p>
            <a:pPr lvl="1"/>
            <a:r>
              <a:rPr lang="de-DE" b="1" dirty="0">
                <a:solidFill>
                  <a:srgbClr val="008FCD"/>
                </a:solidFill>
              </a:rPr>
              <a:t>Das Kind in allen seinen Gefühlen, Wünschen und Bedürfnissen zu begleiten</a:t>
            </a:r>
          </a:p>
          <a:p>
            <a:pPr lvl="1"/>
            <a:r>
              <a:rPr lang="de-DE" b="1" dirty="0">
                <a:solidFill>
                  <a:srgbClr val="008FCD"/>
                </a:solidFill>
              </a:rPr>
              <a:t>Wenn nötig die Leitung zu übernehmen, um dem Kind Schutz und Orientierung zu bieten; </a:t>
            </a:r>
          </a:p>
          <a:p>
            <a:pPr lvl="1"/>
            <a:r>
              <a:rPr lang="de-DE" b="1" dirty="0">
                <a:solidFill>
                  <a:srgbClr val="008FCD"/>
                </a:solidFill>
              </a:rPr>
              <a:t>Brüche und Missverständnisse in der Beziehung möglichst frühzeitig zu erkennen, zu reflektieren und wieder gut zu machen.</a:t>
            </a:r>
          </a:p>
          <a:p>
            <a:r>
              <a:rPr lang="de-DE" dirty="0"/>
              <a:t>Das ist die wichtigste Aufgabe der Eltern-Kind-Beziehung: </a:t>
            </a:r>
            <a:endParaRPr lang="de-DE" dirty="0" smtClean="0"/>
          </a:p>
          <a:p>
            <a:pPr lvl="1"/>
            <a:r>
              <a:rPr lang="de-DE" sz="1800" b="1" dirty="0" smtClean="0">
                <a:solidFill>
                  <a:srgbClr val="008FCD"/>
                </a:solidFill>
              </a:rPr>
              <a:t>Als </a:t>
            </a:r>
            <a:r>
              <a:rPr lang="de-DE" sz="1800" b="1" dirty="0">
                <a:solidFill>
                  <a:srgbClr val="008FCD"/>
                </a:solidFill>
              </a:rPr>
              <a:t>Eltern, die kindlichen Bedürfnisse zu erkennen, zu akzeptieren und emotional verfügbar zu sein; und damit das Kind in möglichst allen seinen Gefühlen und Erfahrungen liebevoll und einfühlsam zu begleiten. </a:t>
            </a:r>
          </a:p>
          <a:p>
            <a:endParaRPr lang="de-DE" sz="2800" dirty="0"/>
          </a:p>
        </p:txBody>
      </p:sp>
      <p:sp>
        <p:nvSpPr>
          <p:cNvPr id="6" name="Foliennummernplatzhalter 5"/>
          <p:cNvSpPr>
            <a:spLocks noGrp="1"/>
          </p:cNvSpPr>
          <p:nvPr>
            <p:ph type="sldNum" sz="quarter" idx="12"/>
          </p:nvPr>
        </p:nvSpPr>
        <p:spPr/>
        <p:txBody>
          <a:bodyPr/>
          <a:lstStyle/>
          <a:p>
            <a:fld id="{39B724E0-33AF-4DF0-8589-82B195904B4E}" type="slidenum">
              <a:rPr lang="de-DE" altLang="de-DE" smtClean="0"/>
              <a:pPr/>
              <a:t>23</a:t>
            </a:fld>
            <a:endParaRPr lang="de-DE" altLang="de-DE"/>
          </a:p>
        </p:txBody>
      </p:sp>
      <p:sp>
        <p:nvSpPr>
          <p:cNvPr id="10"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 </a:t>
            </a:r>
            <a:r>
              <a:rPr lang="de-DE" dirty="0"/>
              <a:t>Ainsworth, M. D. (1977</a:t>
            </a:r>
            <a:r>
              <a:rPr lang="de-DE" dirty="0" smtClean="0"/>
              <a:t>).</a:t>
            </a:r>
            <a:endParaRPr lang="de-DE" dirty="0"/>
          </a:p>
        </p:txBody>
      </p:sp>
      <p:sp>
        <p:nvSpPr>
          <p:cNvPr id="7" name="Titel 1"/>
          <p:cNvSpPr>
            <a:spLocks noGrp="1"/>
          </p:cNvSpPr>
          <p:nvPr>
            <p:ph type="title"/>
          </p:nvPr>
        </p:nvSpPr>
        <p:spPr>
          <a:xfrm>
            <a:off x="899592" y="274638"/>
            <a:ext cx="7643192" cy="1143000"/>
          </a:xfrm>
        </p:spPr>
        <p:txBody>
          <a:bodyPr/>
          <a:lstStyle/>
          <a:p>
            <a:r>
              <a:rPr lang="de-DE" altLang="de-DE" dirty="0"/>
              <a:t>Feinfühligkeit und frühe Gehirnentwicklung</a:t>
            </a:r>
            <a:endParaRPr lang="de-DE" dirty="0"/>
          </a:p>
        </p:txBody>
      </p:sp>
    </p:spTree>
    <p:extLst>
      <p:ext uri="{BB962C8B-B14F-4D97-AF65-F5344CB8AC3E}">
        <p14:creationId xmlns:p14="http://schemas.microsoft.com/office/powerpoint/2010/main" val="2132366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marL="0" indent="0">
              <a:buNone/>
            </a:pPr>
            <a:r>
              <a:rPr lang="de-DE" dirty="0">
                <a:solidFill>
                  <a:srgbClr val="008FCD"/>
                </a:solidFill>
              </a:rPr>
              <a:t>Feinfühligkeit ist</a:t>
            </a:r>
          </a:p>
          <a:p>
            <a:r>
              <a:rPr lang="de-DE" dirty="0" smtClean="0"/>
              <a:t>Die Bereitschaft </a:t>
            </a:r>
          </a:p>
          <a:p>
            <a:pPr lvl="1"/>
            <a:r>
              <a:rPr lang="de-DE" dirty="0" smtClean="0">
                <a:solidFill>
                  <a:srgbClr val="008FCD"/>
                </a:solidFill>
              </a:rPr>
              <a:t>sich </a:t>
            </a:r>
            <a:r>
              <a:rPr lang="de-DE" dirty="0">
                <a:solidFill>
                  <a:srgbClr val="008FCD"/>
                </a:solidFill>
              </a:rPr>
              <a:t>auf das kindliche Erleben </a:t>
            </a:r>
            <a:r>
              <a:rPr lang="de-DE" dirty="0" smtClean="0">
                <a:solidFill>
                  <a:srgbClr val="008FCD"/>
                </a:solidFill>
              </a:rPr>
              <a:t>einzulassen </a:t>
            </a:r>
          </a:p>
          <a:p>
            <a:pPr lvl="1"/>
            <a:r>
              <a:rPr lang="de-DE" dirty="0" smtClean="0">
                <a:solidFill>
                  <a:srgbClr val="008FCD"/>
                </a:solidFill>
              </a:rPr>
              <a:t>sich </a:t>
            </a:r>
            <a:r>
              <a:rPr lang="de-DE" dirty="0">
                <a:solidFill>
                  <a:srgbClr val="008FCD"/>
                </a:solidFill>
              </a:rPr>
              <a:t>in das Kind </a:t>
            </a:r>
            <a:r>
              <a:rPr lang="de-DE" dirty="0" smtClean="0">
                <a:solidFill>
                  <a:srgbClr val="008FCD"/>
                </a:solidFill>
              </a:rPr>
              <a:t>einzufühlen </a:t>
            </a:r>
          </a:p>
          <a:p>
            <a:pPr lvl="1"/>
            <a:r>
              <a:rPr lang="de-DE" dirty="0" smtClean="0">
                <a:solidFill>
                  <a:srgbClr val="008FCD"/>
                </a:solidFill>
              </a:rPr>
              <a:t>und </a:t>
            </a:r>
            <a:r>
              <a:rPr lang="de-DE" dirty="0">
                <a:solidFill>
                  <a:srgbClr val="008FCD"/>
                </a:solidFill>
              </a:rPr>
              <a:t>die Welt mit den Augen des Kindes zu </a:t>
            </a:r>
            <a:r>
              <a:rPr lang="de-DE" dirty="0" smtClean="0">
                <a:solidFill>
                  <a:srgbClr val="008FCD"/>
                </a:solidFill>
              </a:rPr>
              <a:t>betrachten </a:t>
            </a:r>
          </a:p>
          <a:p>
            <a:pPr lvl="1"/>
            <a:r>
              <a:rPr lang="de-DE" dirty="0" smtClean="0">
                <a:solidFill>
                  <a:srgbClr val="008FCD"/>
                </a:solidFill>
              </a:rPr>
              <a:t>und </a:t>
            </a:r>
            <a:r>
              <a:rPr lang="de-DE" dirty="0">
                <a:solidFill>
                  <a:srgbClr val="008FCD"/>
                </a:solidFill>
              </a:rPr>
              <a:t>die eigenen Bedürfnisse von denen des Kindes zu unterscheiden. </a:t>
            </a:r>
            <a:endParaRPr lang="de-DE" dirty="0" smtClean="0">
              <a:solidFill>
                <a:srgbClr val="008FCD"/>
              </a:solidFill>
            </a:endParaRPr>
          </a:p>
          <a:p>
            <a:pPr marL="457200" lvl="1" indent="0">
              <a:buNone/>
            </a:pPr>
            <a:r>
              <a:rPr lang="de-DE" dirty="0" smtClean="0"/>
              <a:t>Denn </a:t>
            </a:r>
            <a:r>
              <a:rPr lang="de-DE" dirty="0"/>
              <a:t>erst dadurch wird es möglich zu verstehen, welchen Wunsch oder welches Bedürfnis das Kind mit seinem Verhalten zum Ausdruck </a:t>
            </a:r>
            <a:r>
              <a:rPr lang="de-DE" dirty="0" smtClean="0"/>
              <a:t>bringt.</a:t>
            </a:r>
          </a:p>
          <a:p>
            <a:pPr marL="457200" lvl="1" indent="0">
              <a:buNone/>
            </a:pPr>
            <a:endParaRPr lang="de-DE" dirty="0" smtClean="0"/>
          </a:p>
          <a:p>
            <a:r>
              <a:rPr lang="de-DE" dirty="0" smtClean="0"/>
              <a:t>Egal </a:t>
            </a:r>
            <a:r>
              <a:rPr lang="de-DE" dirty="0"/>
              <a:t>wie alt das Kind ist </a:t>
            </a:r>
          </a:p>
          <a:p>
            <a:pPr lvl="1"/>
            <a:r>
              <a:rPr lang="de-DE" dirty="0" smtClean="0"/>
              <a:t>Es als </a:t>
            </a:r>
            <a:r>
              <a:rPr lang="de-DE" dirty="0"/>
              <a:t>eigenständige Person mit eigenen Wünschen, Bedürfnissen und Zielen </a:t>
            </a:r>
            <a:r>
              <a:rPr lang="de-DE" dirty="0" smtClean="0"/>
              <a:t>zu </a:t>
            </a:r>
            <a:r>
              <a:rPr lang="de-DE" dirty="0"/>
              <a:t>sehen, </a:t>
            </a:r>
            <a:r>
              <a:rPr lang="de-DE" dirty="0" smtClean="0"/>
              <a:t>zu </a:t>
            </a:r>
            <a:r>
              <a:rPr lang="de-DE" dirty="0"/>
              <a:t>respektieren und </a:t>
            </a:r>
            <a:r>
              <a:rPr lang="de-DE" dirty="0" smtClean="0"/>
              <a:t>wertzuschätzen</a:t>
            </a:r>
            <a:r>
              <a:rPr lang="de-DE" dirty="0"/>
              <a:t>. </a:t>
            </a:r>
          </a:p>
          <a:p>
            <a:pPr marL="457200" lvl="1" indent="0">
              <a:buNone/>
            </a:pPr>
            <a:endParaRPr lang="de-DE" dirty="0" smtClean="0"/>
          </a:p>
          <a:p>
            <a:endParaRPr lang="de-DE" dirty="0"/>
          </a:p>
          <a:p>
            <a:endParaRPr lang="de-DE" dirty="0"/>
          </a:p>
        </p:txBody>
      </p:sp>
      <p:sp>
        <p:nvSpPr>
          <p:cNvPr id="6" name="Foliennummernplatzhalter 5"/>
          <p:cNvSpPr>
            <a:spLocks noGrp="1"/>
          </p:cNvSpPr>
          <p:nvPr>
            <p:ph type="sldNum" sz="quarter" idx="12"/>
          </p:nvPr>
        </p:nvSpPr>
        <p:spPr/>
        <p:txBody>
          <a:bodyPr/>
          <a:lstStyle/>
          <a:p>
            <a:fld id="{39B724E0-33AF-4DF0-8589-82B195904B4E}" type="slidenum">
              <a:rPr lang="de-DE" altLang="de-DE" smtClean="0"/>
              <a:pPr/>
              <a:t>24</a:t>
            </a:fld>
            <a:endParaRPr lang="de-DE" altLang="de-DE"/>
          </a:p>
        </p:txBody>
      </p:sp>
      <p:sp>
        <p:nvSpPr>
          <p:cNvPr id="9"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 </a:t>
            </a:r>
            <a:r>
              <a:rPr lang="de-DE" dirty="0"/>
              <a:t>Ainsworth, M. D. (1977</a:t>
            </a:r>
            <a:r>
              <a:rPr lang="de-DE" dirty="0" smtClean="0"/>
              <a:t>).</a:t>
            </a:r>
            <a:endParaRPr lang="de-DE" dirty="0"/>
          </a:p>
        </p:txBody>
      </p:sp>
      <p:sp>
        <p:nvSpPr>
          <p:cNvPr id="7" name="Titel 1"/>
          <p:cNvSpPr>
            <a:spLocks noGrp="1"/>
          </p:cNvSpPr>
          <p:nvPr>
            <p:ph type="title"/>
          </p:nvPr>
        </p:nvSpPr>
        <p:spPr>
          <a:xfrm>
            <a:off x="899592" y="274638"/>
            <a:ext cx="7643192" cy="1143000"/>
          </a:xfrm>
        </p:spPr>
        <p:txBody>
          <a:bodyPr/>
          <a:lstStyle/>
          <a:p>
            <a:r>
              <a:rPr lang="de-DE" altLang="de-DE" dirty="0"/>
              <a:t>Feinfühligkeit und frühe Gehirnentwicklung</a:t>
            </a:r>
            <a:endParaRPr lang="de-DE" dirty="0"/>
          </a:p>
        </p:txBody>
      </p:sp>
    </p:spTree>
    <p:extLst>
      <p:ext uri="{BB962C8B-B14F-4D97-AF65-F5344CB8AC3E}">
        <p14:creationId xmlns:p14="http://schemas.microsoft.com/office/powerpoint/2010/main" val="3126584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148064" y="5872664"/>
            <a:ext cx="4176464" cy="509588"/>
          </a:xfrm>
        </p:spPr>
        <p:txBody>
          <a:bodyPr/>
          <a:lstStyle/>
          <a:p>
            <a:pPr eaLnBrk="1" hangingPunct="1"/>
            <a:r>
              <a:rPr lang="de-DE" altLang="de-DE" sz="2000" b="1" dirty="0" smtClean="0"/>
              <a:t>Margot Sunderland 2017</a:t>
            </a:r>
          </a:p>
        </p:txBody>
      </p:sp>
      <p:sp>
        <p:nvSpPr>
          <p:cNvPr id="33795" name="Rectangle 3"/>
          <p:cNvSpPr>
            <a:spLocks noGrp="1" noChangeArrowheads="1"/>
          </p:cNvSpPr>
          <p:nvPr>
            <p:ph type="body" sz="half" idx="1"/>
          </p:nvPr>
        </p:nvSpPr>
        <p:spPr>
          <a:xfrm>
            <a:off x="899592" y="1916832"/>
            <a:ext cx="4681215" cy="3197225"/>
          </a:xfrm>
        </p:spPr>
        <p:txBody>
          <a:bodyPr/>
          <a:lstStyle/>
          <a:p>
            <a:pPr marL="0" indent="0">
              <a:buNone/>
            </a:pPr>
            <a:r>
              <a:rPr lang="de-DE" altLang="de-DE" sz="1800" dirty="0" smtClean="0"/>
              <a:t>Alles, was ein Kind </a:t>
            </a:r>
            <a:r>
              <a:rPr lang="de-DE" altLang="de-DE" sz="1800" b="1" dirty="0" smtClean="0">
                <a:solidFill>
                  <a:srgbClr val="008FCD"/>
                </a:solidFill>
                <a:latin typeface="Tahoma" pitchFamily="34" charset="0"/>
              </a:rPr>
              <a:t>mit</a:t>
            </a:r>
            <a:r>
              <a:rPr lang="de-DE" altLang="de-DE" sz="1800" b="1" dirty="0" smtClean="0">
                <a:solidFill>
                  <a:srgbClr val="008FCD"/>
                </a:solidFill>
              </a:rPr>
              <a:t> </a:t>
            </a:r>
            <a:r>
              <a:rPr lang="de-DE" altLang="de-DE" sz="1800" b="1" dirty="0" smtClean="0">
                <a:solidFill>
                  <a:srgbClr val="008FCD"/>
                </a:solidFill>
                <a:latin typeface="Tahoma" pitchFamily="34" charset="0"/>
              </a:rPr>
              <a:t>seinen</a:t>
            </a:r>
            <a:r>
              <a:rPr lang="de-DE" altLang="de-DE" sz="1800" b="1" dirty="0" smtClean="0">
                <a:solidFill>
                  <a:srgbClr val="008FCD"/>
                </a:solidFill>
              </a:rPr>
              <a:t> </a:t>
            </a:r>
            <a:r>
              <a:rPr lang="de-DE" altLang="de-DE" sz="1600" b="1" dirty="0" smtClean="0">
                <a:solidFill>
                  <a:srgbClr val="008FCD"/>
                </a:solidFill>
                <a:latin typeface="Tahoma" pitchFamily="34" charset="0"/>
              </a:rPr>
              <a:t>Eltern</a:t>
            </a:r>
            <a:r>
              <a:rPr lang="de-DE" altLang="de-DE" sz="1800" b="1" dirty="0" smtClean="0">
                <a:solidFill>
                  <a:srgbClr val="008FCD"/>
                </a:solidFill>
              </a:rPr>
              <a:t> </a:t>
            </a:r>
            <a:r>
              <a:rPr lang="de-DE" altLang="de-DE" sz="1800" dirty="0" smtClean="0"/>
              <a:t>erlebt, bewirkt </a:t>
            </a:r>
            <a:r>
              <a:rPr lang="de-DE" altLang="de-DE" sz="1600" b="1" dirty="0" smtClean="0">
                <a:solidFill>
                  <a:srgbClr val="008FCD"/>
                </a:solidFill>
                <a:latin typeface="Tahoma" pitchFamily="34" charset="0"/>
              </a:rPr>
              <a:t>Vernetzungen</a:t>
            </a:r>
            <a:r>
              <a:rPr lang="de-DE" altLang="de-DE" sz="1800" dirty="0" smtClean="0"/>
              <a:t> zwischen den </a:t>
            </a:r>
            <a:r>
              <a:rPr lang="de-DE" altLang="de-DE" sz="1800" dirty="0" smtClean="0">
                <a:solidFill>
                  <a:srgbClr val="008FCD"/>
                </a:solidFill>
              </a:rPr>
              <a:t>Gehirnzellen seines Großhirns</a:t>
            </a:r>
            <a:r>
              <a:rPr lang="de-DE" altLang="de-DE" sz="1800" dirty="0" smtClean="0"/>
              <a:t>.</a:t>
            </a:r>
            <a:endParaRPr lang="de-DE" altLang="de-DE" sz="1600" b="1" dirty="0" smtClean="0">
              <a:solidFill>
                <a:schemeClr val="accent2"/>
              </a:solidFill>
              <a:latin typeface="Tahoma" pitchFamily="34" charset="0"/>
            </a:endParaRPr>
          </a:p>
          <a:p>
            <a:pPr marL="0" indent="0">
              <a:buNone/>
            </a:pPr>
            <a:r>
              <a:rPr lang="de-DE" altLang="de-DE" sz="1600" b="1" dirty="0" smtClean="0">
                <a:solidFill>
                  <a:srgbClr val="F08A16"/>
                </a:solidFill>
                <a:latin typeface="Tahoma" pitchFamily="34" charset="0"/>
              </a:rPr>
              <a:t>Deshalb</a:t>
            </a:r>
            <a:r>
              <a:rPr lang="de-DE" altLang="de-DE" sz="1800" b="1" dirty="0" smtClean="0">
                <a:solidFill>
                  <a:srgbClr val="F08A16"/>
                </a:solidFill>
              </a:rPr>
              <a:t> </a:t>
            </a:r>
            <a:r>
              <a:rPr lang="de-DE" altLang="de-DE" sz="1600" b="1" dirty="0">
                <a:solidFill>
                  <a:srgbClr val="F08A16"/>
                </a:solidFill>
                <a:latin typeface="Tahoma" pitchFamily="34" charset="0"/>
              </a:rPr>
              <a:t>ist</a:t>
            </a:r>
            <a:r>
              <a:rPr lang="de-DE" altLang="de-DE" sz="1800" b="1" dirty="0">
                <a:solidFill>
                  <a:srgbClr val="F08A16"/>
                </a:solidFill>
              </a:rPr>
              <a:t> </a:t>
            </a:r>
            <a:r>
              <a:rPr lang="de-DE" altLang="de-DE" sz="1600" b="1" dirty="0">
                <a:solidFill>
                  <a:srgbClr val="F08A16"/>
                </a:solidFill>
                <a:latin typeface="Tahoma" pitchFamily="34" charset="0"/>
              </a:rPr>
              <a:t>die</a:t>
            </a:r>
            <a:r>
              <a:rPr lang="de-DE" altLang="de-DE" sz="1800" b="1" dirty="0">
                <a:solidFill>
                  <a:srgbClr val="F08A16"/>
                </a:solidFill>
              </a:rPr>
              <a:t> </a:t>
            </a:r>
            <a:r>
              <a:rPr lang="de-DE" altLang="de-DE" sz="1600" b="1" dirty="0" smtClean="0">
                <a:solidFill>
                  <a:srgbClr val="F08A16"/>
                </a:solidFill>
                <a:latin typeface="Tahoma" pitchFamily="34" charset="0"/>
              </a:rPr>
              <a:t>Art</a:t>
            </a:r>
            <a:endParaRPr lang="de-DE" altLang="de-DE" sz="1800" b="1" dirty="0">
              <a:solidFill>
                <a:srgbClr val="F08A16"/>
              </a:solidFill>
            </a:endParaRPr>
          </a:p>
          <a:p>
            <a:pPr lvl="1"/>
            <a:r>
              <a:rPr lang="de-DE" altLang="de-DE" sz="1600" dirty="0"/>
              <a:t>wie </a:t>
            </a:r>
            <a:r>
              <a:rPr lang="de-DE" altLang="de-DE" sz="1600" dirty="0">
                <a:solidFill>
                  <a:srgbClr val="F08A16"/>
                </a:solidFill>
              </a:rPr>
              <a:t>die Eltern </a:t>
            </a:r>
            <a:r>
              <a:rPr lang="de-DE" altLang="de-DE" sz="1600" dirty="0"/>
              <a:t>diesem Kind </a:t>
            </a:r>
            <a:r>
              <a:rPr lang="de-DE" altLang="de-DE" sz="1600" dirty="0" smtClean="0">
                <a:solidFill>
                  <a:srgbClr val="F08A16"/>
                </a:solidFill>
              </a:rPr>
              <a:t>zuhören</a:t>
            </a:r>
            <a:r>
              <a:rPr lang="de-DE" altLang="de-DE" sz="1600" dirty="0" smtClean="0"/>
              <a:t> </a:t>
            </a:r>
            <a:endParaRPr lang="de-DE" altLang="de-DE" sz="1600" dirty="0"/>
          </a:p>
          <a:p>
            <a:pPr lvl="1"/>
            <a:r>
              <a:rPr lang="de-DE" altLang="de-DE" sz="1600" dirty="0"/>
              <a:t>mit ihm  </a:t>
            </a:r>
            <a:r>
              <a:rPr lang="de-DE" altLang="de-DE" sz="1600" dirty="0" smtClean="0">
                <a:solidFill>
                  <a:srgbClr val="F08A16"/>
                </a:solidFill>
              </a:rPr>
              <a:t>spielen</a:t>
            </a:r>
            <a:r>
              <a:rPr lang="de-DE" altLang="de-DE" sz="1600" dirty="0" smtClean="0"/>
              <a:t> </a:t>
            </a:r>
            <a:endParaRPr lang="de-DE" altLang="de-DE" sz="1600" dirty="0"/>
          </a:p>
          <a:p>
            <a:pPr lvl="1"/>
            <a:r>
              <a:rPr lang="de-DE" altLang="de-DE" sz="1600" dirty="0"/>
              <a:t>es </a:t>
            </a:r>
            <a:r>
              <a:rPr lang="de-DE" altLang="de-DE" sz="1600" dirty="0">
                <a:solidFill>
                  <a:srgbClr val="F08A16"/>
                </a:solidFill>
              </a:rPr>
              <a:t>in den Arm nehmen </a:t>
            </a:r>
          </a:p>
          <a:p>
            <a:pPr lvl="1"/>
            <a:r>
              <a:rPr lang="de-DE" altLang="de-DE" sz="1600" dirty="0"/>
              <a:t>und </a:t>
            </a:r>
            <a:r>
              <a:rPr lang="de-DE" altLang="de-DE" sz="1600" dirty="0">
                <a:solidFill>
                  <a:srgbClr val="F08A16"/>
                </a:solidFill>
              </a:rPr>
              <a:t>trösten</a:t>
            </a:r>
            <a:r>
              <a:rPr lang="de-DE" altLang="de-DE" sz="1600" dirty="0"/>
              <a:t> </a:t>
            </a:r>
          </a:p>
          <a:p>
            <a:pPr lvl="1"/>
            <a:r>
              <a:rPr lang="de-DE" altLang="de-DE" sz="1600" dirty="0"/>
              <a:t>und wie Sie es </a:t>
            </a:r>
            <a:r>
              <a:rPr lang="de-DE" altLang="de-DE" sz="1600" dirty="0" smtClean="0">
                <a:solidFill>
                  <a:srgbClr val="F08A16"/>
                </a:solidFill>
              </a:rPr>
              <a:t>behandeln</a:t>
            </a:r>
            <a:r>
              <a:rPr lang="de-DE" altLang="de-DE" sz="1600" dirty="0" smtClean="0"/>
              <a:t> </a:t>
            </a:r>
          </a:p>
          <a:p>
            <a:pPr lvl="1"/>
            <a:r>
              <a:rPr lang="de-DE" altLang="de-DE" sz="1600" dirty="0" smtClean="0"/>
              <a:t>wenn </a:t>
            </a:r>
            <a:r>
              <a:rPr lang="de-DE" altLang="de-DE" sz="1600" dirty="0"/>
              <a:t>es </a:t>
            </a:r>
            <a:r>
              <a:rPr lang="de-DE" altLang="de-DE" sz="1600" dirty="0" smtClean="0"/>
              <a:t>„unartig“ ist </a:t>
            </a:r>
            <a:endParaRPr lang="de-DE" altLang="de-DE" sz="1600" dirty="0"/>
          </a:p>
          <a:p>
            <a:pPr>
              <a:buNone/>
            </a:pPr>
            <a:r>
              <a:rPr lang="de-DE" altLang="de-DE" sz="1600" b="1" dirty="0" smtClean="0">
                <a:solidFill>
                  <a:srgbClr val="F08A16"/>
                </a:solidFill>
                <a:latin typeface="Tahoma" pitchFamily="34" charset="0"/>
              </a:rPr>
              <a:t>so</a:t>
            </a:r>
            <a:r>
              <a:rPr lang="de-DE" altLang="de-DE" sz="1800" b="1" dirty="0" smtClean="0">
                <a:solidFill>
                  <a:schemeClr val="hlink"/>
                </a:solidFill>
              </a:rPr>
              <a:t> </a:t>
            </a:r>
            <a:r>
              <a:rPr lang="de-DE" altLang="de-DE" sz="1600" b="1" dirty="0">
                <a:solidFill>
                  <a:srgbClr val="F08A16"/>
                </a:solidFill>
                <a:latin typeface="Tahoma" pitchFamily="34" charset="0"/>
              </a:rPr>
              <a:t>wichtig</a:t>
            </a:r>
            <a:r>
              <a:rPr lang="de-DE" altLang="de-DE" sz="1800" dirty="0"/>
              <a:t>. </a:t>
            </a:r>
            <a:endParaRPr lang="de-DE" altLang="de-DE" sz="1800" dirty="0" smtClean="0"/>
          </a:p>
          <a:p>
            <a:pPr>
              <a:buNone/>
            </a:pPr>
            <a:r>
              <a:rPr lang="de-DE" altLang="de-DE" sz="1800" dirty="0"/>
              <a:t>Es sind </a:t>
            </a:r>
            <a:r>
              <a:rPr lang="de-DE" altLang="de-DE" sz="1800" b="1" dirty="0">
                <a:solidFill>
                  <a:srgbClr val="F08A16"/>
                </a:solidFill>
              </a:rPr>
              <a:t>diese Momente mit den </a:t>
            </a:r>
            <a:r>
              <a:rPr lang="de-DE" altLang="de-DE" sz="1800" b="1" dirty="0" smtClean="0">
                <a:solidFill>
                  <a:srgbClr val="F08A16"/>
                </a:solidFill>
              </a:rPr>
              <a:t>Eltern </a:t>
            </a:r>
          </a:p>
          <a:p>
            <a:pPr>
              <a:buNone/>
            </a:pPr>
            <a:r>
              <a:rPr lang="de-DE" altLang="de-DE" sz="1800" dirty="0" smtClean="0"/>
              <a:t>die </a:t>
            </a:r>
            <a:r>
              <a:rPr lang="de-DE" altLang="de-DE" sz="1800" dirty="0"/>
              <a:t>darüber entscheiden </a:t>
            </a:r>
            <a:r>
              <a:rPr lang="de-DE" altLang="de-DE" sz="1800" dirty="0" smtClean="0"/>
              <a:t>können</a:t>
            </a:r>
          </a:p>
          <a:p>
            <a:pPr>
              <a:buNone/>
            </a:pPr>
            <a:r>
              <a:rPr lang="de-DE" altLang="de-DE" sz="1800" dirty="0" smtClean="0"/>
              <a:t>ob </a:t>
            </a:r>
            <a:r>
              <a:rPr lang="de-DE" altLang="de-DE" sz="1800" dirty="0"/>
              <a:t>sich dieses Kind gut entwickeln wird.</a:t>
            </a:r>
          </a:p>
          <a:p>
            <a:pPr>
              <a:buNone/>
            </a:pPr>
            <a:endParaRPr lang="de-DE" altLang="de-DE" sz="1800" dirty="0"/>
          </a:p>
          <a:p>
            <a:pPr>
              <a:buNone/>
            </a:pPr>
            <a:r>
              <a:rPr lang="de-DE" altLang="de-DE" sz="1800" dirty="0"/>
              <a:t>   </a:t>
            </a:r>
            <a:endParaRPr lang="de-DE" altLang="de-DE" sz="1800" dirty="0" smtClean="0"/>
          </a:p>
          <a:p>
            <a:pPr eaLnBrk="1" hangingPunct="1"/>
            <a:endParaRPr lang="de-DE" altLang="de-DE" sz="1800" b="1" dirty="0" smtClean="0">
              <a:solidFill>
                <a:schemeClr val="hlink"/>
              </a:solidFill>
            </a:endParaRPr>
          </a:p>
          <a:p>
            <a:pPr eaLnBrk="1" hangingPunct="1">
              <a:buFontTx/>
              <a:buNone/>
            </a:pPr>
            <a:endParaRPr lang="de-DE" altLang="de-DE" sz="2400" dirty="0" smtClean="0"/>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844824"/>
            <a:ext cx="2960571" cy="375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liennummernplatzhalter 5"/>
          <p:cNvSpPr txBox="1">
            <a:spLocks/>
          </p:cNvSpPr>
          <p:nvPr/>
        </p:nvSpPr>
        <p:spPr>
          <a:xfrm>
            <a:off x="8469059" y="6382252"/>
            <a:ext cx="431280" cy="365125"/>
          </a:xfrm>
          <a:prstGeom prst="rect">
            <a:avLst/>
          </a:prstGeom>
        </p:spPr>
        <p:txBody>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endParaRPr lang="de-DE" sz="200" dirty="0" smtClean="0">
              <a:solidFill>
                <a:srgbClr val="008FCD"/>
              </a:solidFill>
              <a:latin typeface="+mn-lt"/>
              <a:cs typeface="+mn-cs"/>
            </a:endParaRPr>
          </a:p>
          <a:p>
            <a:pPr>
              <a:defRPr/>
            </a:pPr>
            <a:fld id="{7EAACE4E-922C-4FF6-9762-FCC266574D0A}" type="slidenum">
              <a:rPr lang="de-DE" sz="1100" smtClean="0">
                <a:solidFill>
                  <a:srgbClr val="008FCD"/>
                </a:solidFill>
                <a:latin typeface="+mn-lt"/>
                <a:cs typeface="+mn-cs"/>
              </a:rPr>
              <a:pPr>
                <a:defRPr/>
              </a:pPr>
              <a:t>25</a:t>
            </a:fld>
            <a:endParaRPr lang="de-DE" sz="1050" dirty="0">
              <a:solidFill>
                <a:srgbClr val="008FCD"/>
              </a:solidFill>
              <a:latin typeface="+mn-lt"/>
              <a:cs typeface="+mn-cs"/>
            </a:endParaRPr>
          </a:p>
        </p:txBody>
      </p:sp>
      <p:sp>
        <p:nvSpPr>
          <p:cNvPr id="9"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endParaRPr lang="de-DE" dirty="0"/>
          </a:p>
        </p:txBody>
      </p:sp>
      <p:sp>
        <p:nvSpPr>
          <p:cNvPr id="10" name="Titel 1"/>
          <p:cNvSpPr txBox="1">
            <a:spLocks/>
          </p:cNvSpPr>
          <p:nvPr/>
        </p:nvSpPr>
        <p:spPr bwMode="auto">
          <a:xfrm>
            <a:off x="755576" y="274638"/>
            <a:ext cx="778720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a:lstStyle>
          <a:p>
            <a:r>
              <a:rPr lang="de-DE" altLang="de-DE" smtClean="0"/>
              <a:t>Feinfühligkeit und frühe Gehirnentwicklung</a:t>
            </a:r>
            <a:endParaRPr lang="de-DE" dirty="0"/>
          </a:p>
        </p:txBody>
      </p:sp>
    </p:spTree>
    <p:extLst>
      <p:ext uri="{BB962C8B-B14F-4D97-AF65-F5344CB8AC3E}">
        <p14:creationId xmlns:p14="http://schemas.microsoft.com/office/powerpoint/2010/main" val="16576234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body" idx="1"/>
          </p:nvPr>
        </p:nvSpPr>
        <p:spPr>
          <a:xfrm>
            <a:off x="971600" y="1798012"/>
            <a:ext cx="7704088" cy="5068888"/>
          </a:xfrm>
        </p:spPr>
        <p:txBody>
          <a:bodyPr/>
          <a:lstStyle/>
          <a:p>
            <a:pPr marL="0" indent="0" eaLnBrk="1" hangingPunct="1">
              <a:buNone/>
            </a:pPr>
            <a:r>
              <a:rPr lang="de-DE" altLang="de-DE" dirty="0" smtClean="0"/>
              <a:t>Aufgrund </a:t>
            </a:r>
            <a:r>
              <a:rPr lang="de-DE" altLang="de-DE" dirty="0" smtClean="0">
                <a:solidFill>
                  <a:srgbClr val="008FCD"/>
                </a:solidFill>
              </a:rPr>
              <a:t>der</a:t>
            </a:r>
            <a:r>
              <a:rPr lang="de-DE" altLang="de-DE" sz="2800" dirty="0" smtClean="0">
                <a:solidFill>
                  <a:srgbClr val="008FCD"/>
                </a:solidFill>
              </a:rPr>
              <a:t> </a:t>
            </a:r>
            <a:r>
              <a:rPr lang="de-DE" altLang="de-DE" dirty="0" smtClean="0">
                <a:solidFill>
                  <a:srgbClr val="008FCD"/>
                </a:solidFill>
              </a:rPr>
              <a:t>emotionalen</a:t>
            </a:r>
            <a:r>
              <a:rPr lang="de-DE" altLang="de-DE" sz="2800" dirty="0" smtClean="0">
                <a:solidFill>
                  <a:srgbClr val="008FCD"/>
                </a:solidFill>
              </a:rPr>
              <a:t> </a:t>
            </a:r>
            <a:r>
              <a:rPr lang="de-DE" altLang="de-DE" dirty="0" smtClean="0">
                <a:solidFill>
                  <a:srgbClr val="008FCD"/>
                </a:solidFill>
              </a:rPr>
              <a:t>Reaktion</a:t>
            </a:r>
            <a:r>
              <a:rPr lang="de-DE" altLang="de-DE" sz="2800" dirty="0" smtClean="0">
                <a:solidFill>
                  <a:srgbClr val="008FCD"/>
                </a:solidFill>
              </a:rPr>
              <a:t> </a:t>
            </a:r>
            <a:r>
              <a:rPr lang="de-DE" altLang="de-DE" dirty="0" smtClean="0"/>
              <a:t>der Eltern </a:t>
            </a:r>
          </a:p>
          <a:p>
            <a:pPr marL="0" indent="0" eaLnBrk="1" hangingPunct="1">
              <a:buNone/>
            </a:pPr>
            <a:r>
              <a:rPr lang="de-DE" altLang="de-DE" dirty="0" smtClean="0"/>
              <a:t>knüpfen sich im </a:t>
            </a:r>
            <a:r>
              <a:rPr lang="de-DE" altLang="de-DE" dirty="0" smtClean="0">
                <a:solidFill>
                  <a:srgbClr val="008FCD"/>
                </a:solidFill>
              </a:rPr>
              <a:t>Gehirn</a:t>
            </a:r>
            <a:r>
              <a:rPr lang="de-DE" altLang="de-DE" dirty="0" smtClean="0"/>
              <a:t> des Kindes </a:t>
            </a:r>
            <a:r>
              <a:rPr lang="de-DE" altLang="de-DE" dirty="0" smtClean="0">
                <a:solidFill>
                  <a:srgbClr val="008FCD"/>
                </a:solidFill>
              </a:rPr>
              <a:t>Verbindungen</a:t>
            </a:r>
            <a:r>
              <a:rPr lang="de-DE" altLang="de-DE" dirty="0" smtClean="0"/>
              <a:t> </a:t>
            </a:r>
          </a:p>
          <a:p>
            <a:pPr marL="0" indent="0" eaLnBrk="1" hangingPunct="1">
              <a:buNone/>
            </a:pPr>
            <a:r>
              <a:rPr lang="de-DE" altLang="de-DE" dirty="0" smtClean="0"/>
              <a:t>Die das </a:t>
            </a:r>
            <a:r>
              <a:rPr lang="de-DE" altLang="de-DE" dirty="0" smtClean="0">
                <a:solidFill>
                  <a:srgbClr val="008FCD"/>
                </a:solidFill>
              </a:rPr>
              <a:t>Kind befähigen </a:t>
            </a:r>
            <a:r>
              <a:rPr lang="de-DE" altLang="de-DE" dirty="0" smtClean="0"/>
              <a:t>später im Leben </a:t>
            </a:r>
          </a:p>
          <a:p>
            <a:pPr lvl="1" eaLnBrk="1" hangingPunct="1"/>
            <a:r>
              <a:rPr lang="de-DE" altLang="de-DE" dirty="0" smtClean="0"/>
              <a:t>mit </a:t>
            </a:r>
            <a:r>
              <a:rPr lang="de-DE" altLang="de-DE" b="1" dirty="0" smtClean="0">
                <a:solidFill>
                  <a:srgbClr val="F08A16"/>
                </a:solidFill>
              </a:rPr>
              <a:t>Stress fertig </a:t>
            </a:r>
            <a:r>
              <a:rPr lang="de-DE" altLang="de-DE" dirty="0" smtClean="0"/>
              <a:t>zu werden </a:t>
            </a:r>
          </a:p>
          <a:p>
            <a:pPr lvl="1" eaLnBrk="1" hangingPunct="1"/>
            <a:r>
              <a:rPr lang="de-DE" altLang="de-DE" b="1" dirty="0">
                <a:solidFill>
                  <a:srgbClr val="F08A16"/>
                </a:solidFill>
              </a:rPr>
              <a:t>erfüllte</a:t>
            </a:r>
            <a:r>
              <a:rPr lang="de-DE" altLang="de-DE" dirty="0" smtClean="0">
                <a:solidFill>
                  <a:schemeClr val="hlink"/>
                </a:solidFill>
              </a:rPr>
              <a:t> </a:t>
            </a:r>
            <a:r>
              <a:rPr lang="de-DE" altLang="de-DE" b="1" dirty="0">
                <a:solidFill>
                  <a:srgbClr val="F08A16"/>
                </a:solidFill>
              </a:rPr>
              <a:t>Beziehungen</a:t>
            </a:r>
            <a:r>
              <a:rPr lang="de-DE" altLang="de-DE" dirty="0" smtClean="0"/>
              <a:t> einzugehen</a:t>
            </a:r>
          </a:p>
          <a:p>
            <a:pPr lvl="1" eaLnBrk="1" hangingPunct="1"/>
            <a:r>
              <a:rPr lang="de-DE" altLang="de-DE" dirty="0" smtClean="0"/>
              <a:t>mit </a:t>
            </a:r>
            <a:r>
              <a:rPr lang="de-DE" altLang="de-DE" b="1" dirty="0">
                <a:solidFill>
                  <a:srgbClr val="F08A16"/>
                </a:solidFill>
              </a:rPr>
              <a:t>Wut</a:t>
            </a:r>
            <a:r>
              <a:rPr lang="de-DE" altLang="de-DE" dirty="0" smtClean="0"/>
              <a:t> umzugehen</a:t>
            </a:r>
          </a:p>
          <a:p>
            <a:pPr lvl="1" eaLnBrk="1" hangingPunct="1"/>
            <a:r>
              <a:rPr lang="de-DE" altLang="de-DE" b="1" dirty="0">
                <a:solidFill>
                  <a:srgbClr val="F08A16"/>
                </a:solidFill>
              </a:rPr>
              <a:t>freundlich</a:t>
            </a:r>
            <a:r>
              <a:rPr lang="de-DE" altLang="de-DE" dirty="0" smtClean="0">
                <a:solidFill>
                  <a:schemeClr val="hlink"/>
                </a:solidFill>
              </a:rPr>
              <a:t> </a:t>
            </a:r>
            <a:r>
              <a:rPr lang="de-DE" altLang="de-DE" dirty="0" smtClean="0"/>
              <a:t>und</a:t>
            </a:r>
            <a:r>
              <a:rPr lang="de-DE" altLang="de-DE" dirty="0" smtClean="0">
                <a:solidFill>
                  <a:schemeClr val="hlink"/>
                </a:solidFill>
              </a:rPr>
              <a:t> </a:t>
            </a:r>
            <a:r>
              <a:rPr lang="de-DE" altLang="de-DE" b="1" dirty="0">
                <a:solidFill>
                  <a:srgbClr val="F08A16"/>
                </a:solidFill>
              </a:rPr>
              <a:t>mitfühlend</a:t>
            </a:r>
            <a:r>
              <a:rPr lang="de-DE" altLang="de-DE" dirty="0" smtClean="0"/>
              <a:t> zu sein</a:t>
            </a:r>
          </a:p>
          <a:p>
            <a:pPr lvl="1" eaLnBrk="1" hangingPunct="1"/>
            <a:r>
              <a:rPr lang="de-DE" altLang="de-DE" dirty="0" smtClean="0"/>
              <a:t>den Antrieb zu haben, </a:t>
            </a:r>
          </a:p>
          <a:p>
            <a:pPr lvl="1" eaLnBrk="1" hangingPunct="1"/>
            <a:r>
              <a:rPr lang="de-DE" altLang="de-DE" b="1" dirty="0">
                <a:solidFill>
                  <a:srgbClr val="F08A16"/>
                </a:solidFill>
              </a:rPr>
              <a:t>Träume</a:t>
            </a:r>
            <a:r>
              <a:rPr lang="de-DE" altLang="de-DE" dirty="0" smtClean="0"/>
              <a:t> zu verwirklichen</a:t>
            </a:r>
          </a:p>
          <a:p>
            <a:pPr lvl="1" eaLnBrk="1" hangingPunct="1"/>
            <a:r>
              <a:rPr lang="de-DE" altLang="de-DE" b="1" dirty="0">
                <a:solidFill>
                  <a:srgbClr val="F08A16"/>
                </a:solidFill>
              </a:rPr>
              <a:t>Ziele</a:t>
            </a:r>
            <a:r>
              <a:rPr lang="de-DE" altLang="de-DE" dirty="0" smtClean="0"/>
              <a:t> zu verfolgen </a:t>
            </a:r>
          </a:p>
          <a:p>
            <a:pPr lvl="1" eaLnBrk="1" hangingPunct="1"/>
            <a:r>
              <a:rPr lang="de-DE" altLang="de-DE" dirty="0" smtClean="0"/>
              <a:t>und </a:t>
            </a:r>
            <a:r>
              <a:rPr lang="de-DE" altLang="de-DE" b="1" dirty="0">
                <a:solidFill>
                  <a:srgbClr val="F08A16"/>
                </a:solidFill>
              </a:rPr>
              <a:t>tiefe</a:t>
            </a:r>
            <a:r>
              <a:rPr lang="de-DE" altLang="de-DE" dirty="0">
                <a:solidFill>
                  <a:srgbClr val="F08A16"/>
                </a:solidFill>
              </a:rPr>
              <a:t> </a:t>
            </a:r>
            <a:r>
              <a:rPr lang="de-DE" altLang="de-DE" b="1" dirty="0">
                <a:solidFill>
                  <a:srgbClr val="F08A16"/>
                </a:solidFill>
              </a:rPr>
              <a:t>Ruhe</a:t>
            </a:r>
            <a:r>
              <a:rPr lang="de-DE" altLang="de-DE" dirty="0" smtClean="0"/>
              <a:t> zu empfinden.</a:t>
            </a:r>
          </a:p>
          <a:p>
            <a:pPr eaLnBrk="1" hangingPunct="1"/>
            <a:endParaRPr lang="de-DE" altLang="de-DE" dirty="0" smtClean="0"/>
          </a:p>
        </p:txBody>
      </p:sp>
      <p:sp>
        <p:nvSpPr>
          <p:cNvPr id="5" name="Foliennummernplatzhalter 5"/>
          <p:cNvSpPr txBox="1">
            <a:spLocks/>
          </p:cNvSpPr>
          <p:nvPr/>
        </p:nvSpPr>
        <p:spPr>
          <a:xfrm>
            <a:off x="8388424" y="6349685"/>
            <a:ext cx="431280" cy="365125"/>
          </a:xfrm>
          <a:prstGeom prst="rect">
            <a:avLst/>
          </a:prstGeom>
        </p:spPr>
        <p:txBody>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7EAACE4E-922C-4FF6-9762-FCC266574D0A}" type="slidenum">
              <a:rPr lang="de-DE" sz="1200">
                <a:solidFill>
                  <a:srgbClr val="008FCD"/>
                </a:solidFill>
                <a:latin typeface="+mn-lt"/>
                <a:cs typeface="+mn-cs"/>
              </a:rPr>
              <a:pPr>
                <a:defRPr/>
              </a:pPr>
              <a:t>26</a:t>
            </a:fld>
            <a:endParaRPr lang="de-DE" sz="1200" dirty="0">
              <a:solidFill>
                <a:srgbClr val="008FCD"/>
              </a:solidFill>
              <a:latin typeface="+mn-lt"/>
              <a:cs typeface="+mn-cs"/>
            </a:endParaRPr>
          </a:p>
        </p:txBody>
      </p:sp>
      <p:sp>
        <p:nvSpPr>
          <p:cNvPr id="6" name="Datumsplatzhalter 3"/>
          <p:cNvSpPr txBox="1">
            <a:spLocks/>
          </p:cNvSpPr>
          <p:nvPr/>
        </p:nvSpPr>
        <p:spPr>
          <a:xfrm>
            <a:off x="457200" y="630932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smtClean="0"/>
              <a:t>Sunderland</a:t>
            </a:r>
            <a:r>
              <a:rPr lang="de-DE" altLang="de-DE" dirty="0"/>
              <a:t>, 2010/2017</a:t>
            </a:r>
            <a:endParaRPr lang="de-DE" dirty="0"/>
          </a:p>
        </p:txBody>
      </p:sp>
      <p:sp>
        <p:nvSpPr>
          <p:cNvPr id="7" name="Titel 1"/>
          <p:cNvSpPr>
            <a:spLocks noGrp="1"/>
          </p:cNvSpPr>
          <p:nvPr>
            <p:ph type="title"/>
          </p:nvPr>
        </p:nvSpPr>
        <p:spPr>
          <a:xfrm>
            <a:off x="889248" y="274638"/>
            <a:ext cx="7715200" cy="1143000"/>
          </a:xfrm>
        </p:spPr>
        <p:txBody>
          <a:bodyPr/>
          <a:lstStyle/>
          <a:p>
            <a:r>
              <a:rPr lang="de-DE" altLang="de-DE" dirty="0"/>
              <a:t>Feinfühligkeit und frühe Gehirnentwicklung</a:t>
            </a:r>
            <a:endParaRPr lang="de-DE" dirty="0"/>
          </a:p>
        </p:txBody>
      </p:sp>
    </p:spTree>
    <p:extLst>
      <p:ext uri="{BB962C8B-B14F-4D97-AF65-F5344CB8AC3E}">
        <p14:creationId xmlns:p14="http://schemas.microsoft.com/office/powerpoint/2010/main" val="19205813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1027"/>
          <p:cNvSpPr>
            <a:spLocks noGrp="1" noChangeArrowheads="1"/>
          </p:cNvSpPr>
          <p:nvPr>
            <p:ph sz="quarter" idx="1"/>
          </p:nvPr>
        </p:nvSpPr>
        <p:spPr>
          <a:xfrm>
            <a:off x="300732" y="1723553"/>
            <a:ext cx="8386067" cy="1295400"/>
          </a:xfrm>
        </p:spPr>
        <p:txBody>
          <a:bodyPr/>
          <a:lstStyle/>
          <a:p>
            <a:pPr marL="0" indent="0" algn="just">
              <a:buClr>
                <a:schemeClr val="tx2"/>
              </a:buClr>
              <a:buFont typeface="Wingdings 2" pitchFamily="18" charset="2"/>
              <a:buNone/>
            </a:pPr>
            <a:r>
              <a:rPr lang="de-DE" altLang="de-DE" sz="2000" dirty="0" smtClean="0"/>
              <a:t>Die Entwicklung der Inneren Arbeitsmodelle von Bindung erklärt den Übergang von der externalen Emotionsregulation zur internen Selbstregulation</a:t>
            </a:r>
            <a:r>
              <a:rPr lang="de-DE" altLang="de-DE" sz="1400" dirty="0" smtClean="0">
                <a:latin typeface="Tahoma" pitchFamily="34" charset="0"/>
              </a:rPr>
              <a:t>.</a:t>
            </a:r>
          </a:p>
        </p:txBody>
      </p:sp>
      <p:sp>
        <p:nvSpPr>
          <p:cNvPr id="36868" name="Rectangle 1028"/>
          <p:cNvSpPr>
            <a:spLocks noChangeArrowheads="1"/>
          </p:cNvSpPr>
          <p:nvPr/>
        </p:nvSpPr>
        <p:spPr bwMode="auto">
          <a:xfrm>
            <a:off x="3127375" y="51054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50000"/>
              </a:spcBef>
              <a:buFontTx/>
              <a:buNone/>
            </a:pPr>
            <a:endParaRPr lang="fr-CA" altLang="de-DE" sz="1800"/>
          </a:p>
        </p:txBody>
      </p:sp>
      <p:grpSp>
        <p:nvGrpSpPr>
          <p:cNvPr id="39941" name="Group 1029"/>
          <p:cNvGrpSpPr>
            <a:grpSpLocks/>
          </p:cNvGrpSpPr>
          <p:nvPr/>
        </p:nvGrpSpPr>
        <p:grpSpPr bwMode="auto">
          <a:xfrm>
            <a:off x="251520" y="3018953"/>
            <a:ext cx="7777163" cy="2354263"/>
            <a:chOff x="288" y="2460"/>
            <a:chExt cx="4899" cy="1483"/>
          </a:xfrm>
          <a:solidFill>
            <a:schemeClr val="bg1"/>
          </a:solidFill>
        </p:grpSpPr>
        <p:sp>
          <p:nvSpPr>
            <p:cNvPr id="39942" name="Text Box 1030"/>
            <p:cNvSpPr txBox="1">
              <a:spLocks noChangeArrowheads="1"/>
            </p:cNvSpPr>
            <p:nvPr/>
          </p:nvSpPr>
          <p:spPr bwMode="auto">
            <a:xfrm>
              <a:off x="288" y="2998"/>
              <a:ext cx="1008" cy="407"/>
            </a:xfrm>
            <a:prstGeom prst="rect">
              <a:avLst/>
            </a:prstGeom>
            <a:ln>
              <a:headEnd/>
              <a:tailEnd/>
            </a:ln>
            <a:extLst/>
          </p:spPr>
          <p:style>
            <a:lnRef idx="0">
              <a:schemeClr val="accent6"/>
            </a:lnRef>
            <a:fillRef idx="3">
              <a:schemeClr val="accent6"/>
            </a:fillRef>
            <a:effectRef idx="3">
              <a:schemeClr val="accent6"/>
            </a:effectRef>
            <a:fontRef idx="minor">
              <a:schemeClr val="lt1"/>
            </a:fontRef>
          </p:style>
          <p:txBody>
            <a:bodyPr>
              <a:spAutoFit/>
            </a:bodyPr>
            <a:lstStyle/>
            <a:p>
              <a:pPr eaLnBrk="0" hangingPunct="0">
                <a:spcBef>
                  <a:spcPct val="50000"/>
                </a:spcBef>
                <a:defRPr/>
              </a:pPr>
              <a:r>
                <a:rPr lang="en-US" b="1" dirty="0" err="1">
                  <a:solidFill>
                    <a:schemeClr val="tx1"/>
                  </a:solidFill>
                  <a:latin typeface="+mj-lt"/>
                </a:rPr>
                <a:t>Bindungs-erfahrungen</a:t>
              </a:r>
              <a:endParaRPr lang="en-US" b="1" dirty="0">
                <a:solidFill>
                  <a:schemeClr val="tx1"/>
                </a:solidFill>
                <a:latin typeface="+mj-lt"/>
              </a:endParaRPr>
            </a:p>
          </p:txBody>
        </p:sp>
        <p:sp>
          <p:nvSpPr>
            <p:cNvPr id="39943" name="Text Box 1031"/>
            <p:cNvSpPr txBox="1">
              <a:spLocks noChangeArrowheads="1"/>
            </p:cNvSpPr>
            <p:nvPr/>
          </p:nvSpPr>
          <p:spPr bwMode="auto">
            <a:xfrm>
              <a:off x="1570" y="2921"/>
              <a:ext cx="720" cy="582"/>
            </a:xfrm>
            <a:prstGeom prst="rect">
              <a:avLst/>
            </a:prstGeom>
            <a:ln>
              <a:headEnd/>
              <a:tailEnd/>
            </a:ln>
            <a:extLst/>
          </p:spPr>
          <p:style>
            <a:lnRef idx="0">
              <a:schemeClr val="accent5"/>
            </a:lnRef>
            <a:fillRef idx="3">
              <a:schemeClr val="accent5"/>
            </a:fillRef>
            <a:effectRef idx="3">
              <a:schemeClr val="accent5"/>
            </a:effectRef>
            <a:fontRef idx="minor">
              <a:schemeClr val="lt1"/>
            </a:fontRef>
          </p:style>
          <p:txBody>
            <a:bodyPr>
              <a:spAutoFit/>
            </a:bodyPr>
            <a:lstStyle/>
            <a:p>
              <a:pPr eaLnBrk="0" hangingPunct="0">
                <a:spcBef>
                  <a:spcPct val="50000"/>
                </a:spcBef>
                <a:defRPr/>
              </a:pPr>
              <a:r>
                <a:rPr lang="en-US" b="1" dirty="0" err="1">
                  <a:latin typeface="+mj-lt"/>
                </a:rPr>
                <a:t>InternaleArbeits-modelle</a:t>
              </a:r>
              <a:endParaRPr lang="en-US" b="1" dirty="0">
                <a:latin typeface="+mj-lt"/>
              </a:endParaRPr>
            </a:p>
          </p:txBody>
        </p:sp>
        <p:sp>
          <p:nvSpPr>
            <p:cNvPr id="39944" name="Text Box 1032"/>
            <p:cNvSpPr txBox="1">
              <a:spLocks noChangeArrowheads="1"/>
            </p:cNvSpPr>
            <p:nvPr/>
          </p:nvSpPr>
          <p:spPr bwMode="auto">
            <a:xfrm>
              <a:off x="2592" y="2460"/>
              <a:ext cx="1152" cy="523"/>
            </a:xfrm>
            <a:prstGeom prst="rect">
              <a:avLst/>
            </a:prstGeom>
            <a:ln>
              <a:headEnd/>
              <a:tailEnd/>
            </a:ln>
            <a:extLst/>
          </p:spPr>
          <p:style>
            <a:lnRef idx="0">
              <a:schemeClr val="accent3"/>
            </a:lnRef>
            <a:fillRef idx="3">
              <a:schemeClr val="accent3"/>
            </a:fillRef>
            <a:effectRef idx="3">
              <a:schemeClr val="accent3"/>
            </a:effectRef>
            <a:fontRef idx="minor">
              <a:schemeClr val="lt1"/>
            </a:fontRef>
          </p:style>
          <p:txBody>
            <a:bodyPr>
              <a:spAutoFit/>
            </a:bodyPr>
            <a:lstStyle/>
            <a:p>
              <a:pPr algn="ctr" eaLnBrk="0" hangingPunct="0">
                <a:spcBef>
                  <a:spcPct val="50000"/>
                </a:spcBef>
                <a:defRPr/>
              </a:pPr>
              <a:r>
                <a:rPr lang="en-US" sz="1600" dirty="0">
                  <a:solidFill>
                    <a:schemeClr val="tx1"/>
                  </a:solidFill>
                  <a:latin typeface="+mj-lt"/>
                </a:rPr>
                <a:t>Regulation </a:t>
              </a:r>
              <a:r>
                <a:rPr lang="en-US" sz="1600" dirty="0" err="1">
                  <a:solidFill>
                    <a:schemeClr val="tx1"/>
                  </a:solidFill>
                  <a:latin typeface="+mj-lt"/>
                </a:rPr>
                <a:t>negativer</a:t>
              </a:r>
              <a:r>
                <a:rPr lang="en-US" sz="1600" dirty="0">
                  <a:solidFill>
                    <a:schemeClr val="tx1"/>
                  </a:solidFill>
                  <a:latin typeface="+mj-lt"/>
                </a:rPr>
                <a:t> </a:t>
              </a:r>
              <a:r>
                <a:rPr lang="en-US" sz="1600" dirty="0" err="1">
                  <a:solidFill>
                    <a:schemeClr val="tx1"/>
                  </a:solidFill>
                  <a:latin typeface="+mj-lt"/>
                </a:rPr>
                <a:t>Emotionen</a:t>
              </a:r>
              <a:endParaRPr lang="en-US" sz="1600" dirty="0">
                <a:solidFill>
                  <a:schemeClr val="tx1"/>
                </a:solidFill>
                <a:latin typeface="+mj-lt"/>
              </a:endParaRPr>
            </a:p>
          </p:txBody>
        </p:sp>
        <p:sp>
          <p:nvSpPr>
            <p:cNvPr id="39945" name="Text Box 1033"/>
            <p:cNvSpPr txBox="1">
              <a:spLocks noChangeArrowheads="1"/>
            </p:cNvSpPr>
            <p:nvPr/>
          </p:nvSpPr>
          <p:spPr bwMode="auto">
            <a:xfrm>
              <a:off x="2592" y="3420"/>
              <a:ext cx="1152" cy="523"/>
            </a:xfrm>
            <a:prstGeom prst="rect">
              <a:avLst/>
            </a:prstGeom>
            <a:ln>
              <a:headEnd/>
              <a:tailEnd/>
            </a:ln>
            <a:extLst/>
          </p:spPr>
          <p:style>
            <a:lnRef idx="0">
              <a:schemeClr val="accent3"/>
            </a:lnRef>
            <a:fillRef idx="3">
              <a:schemeClr val="accent3"/>
            </a:fillRef>
            <a:effectRef idx="3">
              <a:schemeClr val="accent3"/>
            </a:effectRef>
            <a:fontRef idx="minor">
              <a:schemeClr val="lt1"/>
            </a:fontRef>
          </p:style>
          <p:txBody>
            <a:bodyPr>
              <a:spAutoFit/>
            </a:bodyPr>
            <a:lstStyle>
              <a:defPPr>
                <a:defRPr lang="de-DE"/>
              </a:defPPr>
              <a:lvl1pPr eaLnBrk="0" hangingPunct="0">
                <a:spcBef>
                  <a:spcPct val="50000"/>
                </a:spcBef>
                <a:defRPr sz="1600">
                  <a:solidFill>
                    <a:schemeClr val="lt1"/>
                  </a:solidFill>
                  <a:latin typeface="Times New Roman" pitchFamily="18"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defRPr/>
              </a:pPr>
              <a:r>
                <a:rPr lang="en-US" dirty="0" err="1">
                  <a:solidFill>
                    <a:schemeClr val="tx1"/>
                  </a:solidFill>
                  <a:latin typeface="+mj-lt"/>
                </a:rPr>
                <a:t>Qualität</a:t>
              </a:r>
              <a:r>
                <a:rPr lang="en-US" dirty="0">
                  <a:solidFill>
                    <a:schemeClr val="tx1"/>
                  </a:solidFill>
                  <a:latin typeface="+mj-lt"/>
                </a:rPr>
                <a:t> der </a:t>
              </a:r>
              <a:r>
                <a:rPr lang="en-US" dirty="0" err="1">
                  <a:solidFill>
                    <a:schemeClr val="tx1"/>
                  </a:solidFill>
                  <a:latin typeface="+mj-lt"/>
                </a:rPr>
                <a:t>Bindungs-beziehungen</a:t>
              </a:r>
              <a:endParaRPr lang="en-US" dirty="0">
                <a:solidFill>
                  <a:schemeClr val="tx1"/>
                </a:solidFill>
                <a:latin typeface="+mj-lt"/>
              </a:endParaRPr>
            </a:p>
          </p:txBody>
        </p:sp>
        <p:sp>
          <p:nvSpPr>
            <p:cNvPr id="39946" name="Text Box 1034"/>
            <p:cNvSpPr txBox="1">
              <a:spLocks noChangeArrowheads="1"/>
            </p:cNvSpPr>
            <p:nvPr/>
          </p:nvSpPr>
          <p:spPr bwMode="auto">
            <a:xfrm>
              <a:off x="2592" y="3023"/>
              <a:ext cx="1152" cy="368"/>
            </a:xfrm>
            <a:prstGeom prst="rect">
              <a:avLst/>
            </a:prstGeom>
            <a:ln>
              <a:headEnd/>
              <a:tailEnd/>
            </a:ln>
            <a:extLst/>
          </p:spPr>
          <p:style>
            <a:lnRef idx="0">
              <a:schemeClr val="accent3"/>
            </a:lnRef>
            <a:fillRef idx="3">
              <a:schemeClr val="accent3"/>
            </a:fillRef>
            <a:effectRef idx="3">
              <a:schemeClr val="accent3"/>
            </a:effectRef>
            <a:fontRef idx="minor">
              <a:schemeClr val="lt1"/>
            </a:fontRef>
          </p:style>
          <p:txBody>
            <a:bodyPr>
              <a:spAutoFit/>
            </a:bodyPr>
            <a:lstStyle>
              <a:defPPr>
                <a:defRPr lang="de-DE"/>
              </a:defPPr>
              <a:lvl1pPr eaLnBrk="0" hangingPunct="0">
                <a:spcBef>
                  <a:spcPct val="50000"/>
                </a:spcBef>
                <a:defRPr sz="1600">
                  <a:solidFill>
                    <a:schemeClr val="lt1"/>
                  </a:solidFill>
                  <a:latin typeface="Times New Roman" pitchFamily="18"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defRPr/>
              </a:pPr>
              <a:r>
                <a:rPr lang="en-US" dirty="0" err="1">
                  <a:solidFill>
                    <a:schemeClr val="tx1"/>
                  </a:solidFill>
                  <a:latin typeface="+mj-lt"/>
                </a:rPr>
                <a:t>Selbstwert</a:t>
              </a:r>
              <a:r>
                <a:rPr lang="en-US" dirty="0">
                  <a:solidFill>
                    <a:schemeClr val="tx1"/>
                  </a:solidFill>
                  <a:latin typeface="+mj-lt"/>
                </a:rPr>
                <a:t> </a:t>
              </a:r>
              <a:r>
                <a:rPr lang="en-US" dirty="0" err="1">
                  <a:solidFill>
                    <a:schemeClr val="tx1"/>
                  </a:solidFill>
                  <a:latin typeface="+mj-lt"/>
                </a:rPr>
                <a:t>Selbstbild</a:t>
              </a:r>
              <a:endParaRPr lang="en-US" dirty="0">
                <a:solidFill>
                  <a:schemeClr val="tx1"/>
                </a:solidFill>
                <a:latin typeface="+mj-lt"/>
              </a:endParaRPr>
            </a:p>
          </p:txBody>
        </p:sp>
        <p:sp>
          <p:nvSpPr>
            <p:cNvPr id="39947" name="Text Box 1035"/>
            <p:cNvSpPr txBox="1">
              <a:spLocks noChangeArrowheads="1"/>
            </p:cNvSpPr>
            <p:nvPr/>
          </p:nvSpPr>
          <p:spPr bwMode="auto">
            <a:xfrm>
              <a:off x="4128" y="2998"/>
              <a:ext cx="1059" cy="582"/>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spAutoFit/>
            </a:bodyPr>
            <a:lstStyle/>
            <a:p>
              <a:pPr eaLnBrk="0" hangingPunct="0">
                <a:spcBef>
                  <a:spcPct val="50000"/>
                </a:spcBef>
                <a:defRPr/>
              </a:pPr>
              <a:r>
                <a:rPr lang="en-US" b="1" dirty="0" err="1">
                  <a:solidFill>
                    <a:schemeClr val="bg1"/>
                  </a:solidFill>
                  <a:latin typeface="+mj-lt"/>
                </a:rPr>
                <a:t>Umgang</a:t>
              </a:r>
              <a:r>
                <a:rPr lang="en-US" b="1" dirty="0">
                  <a:solidFill>
                    <a:schemeClr val="bg1"/>
                  </a:solidFill>
                  <a:latin typeface="+mj-lt"/>
                </a:rPr>
                <a:t> </a:t>
              </a:r>
              <a:r>
                <a:rPr lang="en-US" b="1" dirty="0" err="1">
                  <a:solidFill>
                    <a:schemeClr val="bg1"/>
                  </a:solidFill>
                  <a:latin typeface="+mj-lt"/>
                </a:rPr>
                <a:t>mit</a:t>
              </a:r>
              <a:r>
                <a:rPr lang="en-US" b="1" dirty="0">
                  <a:solidFill>
                    <a:schemeClr val="bg1"/>
                  </a:solidFill>
                  <a:latin typeface="+mj-lt"/>
                </a:rPr>
                <a:t> </a:t>
              </a:r>
              <a:r>
                <a:rPr lang="en-US" b="1" dirty="0" err="1">
                  <a:solidFill>
                    <a:schemeClr val="bg1"/>
                  </a:solidFill>
                  <a:latin typeface="+mj-lt"/>
                </a:rPr>
                <a:t>Belastungen</a:t>
              </a:r>
              <a:r>
                <a:rPr lang="en-US" b="1" dirty="0">
                  <a:solidFill>
                    <a:schemeClr val="bg1"/>
                  </a:solidFill>
                  <a:latin typeface="+mj-lt"/>
                </a:rPr>
                <a:t> (Coping)</a:t>
              </a:r>
            </a:p>
          </p:txBody>
        </p:sp>
        <p:sp>
          <p:nvSpPr>
            <p:cNvPr id="39948" name="Line 1036"/>
            <p:cNvSpPr>
              <a:spLocks noChangeShapeType="1"/>
            </p:cNvSpPr>
            <p:nvPr/>
          </p:nvSpPr>
          <p:spPr bwMode="auto">
            <a:xfrm>
              <a:off x="1296" y="3216"/>
              <a:ext cx="192" cy="0"/>
            </a:xfrm>
            <a:prstGeom prst="line">
              <a:avLst/>
            </a:prstGeom>
            <a:grpFill/>
            <a:ln w="9525">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latin typeface="Times New Roman" pitchFamily="18" charset="0"/>
              </a:endParaRPr>
            </a:p>
          </p:txBody>
        </p:sp>
        <p:sp>
          <p:nvSpPr>
            <p:cNvPr id="39949" name="Line 1037"/>
            <p:cNvSpPr>
              <a:spLocks noChangeShapeType="1"/>
            </p:cNvSpPr>
            <p:nvPr/>
          </p:nvSpPr>
          <p:spPr bwMode="auto">
            <a:xfrm>
              <a:off x="2304" y="3216"/>
              <a:ext cx="240" cy="0"/>
            </a:xfrm>
            <a:prstGeom prst="line">
              <a:avLst/>
            </a:prstGeom>
            <a:grpFill/>
            <a:ln w="9525">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latin typeface="Times New Roman" pitchFamily="18" charset="0"/>
              </a:endParaRPr>
            </a:p>
          </p:txBody>
        </p:sp>
        <p:sp>
          <p:nvSpPr>
            <p:cNvPr id="39950" name="Line 1038"/>
            <p:cNvSpPr>
              <a:spLocks noChangeShapeType="1"/>
            </p:cNvSpPr>
            <p:nvPr/>
          </p:nvSpPr>
          <p:spPr bwMode="auto">
            <a:xfrm flipV="1">
              <a:off x="2304" y="2736"/>
              <a:ext cx="240" cy="336"/>
            </a:xfrm>
            <a:prstGeom prst="line">
              <a:avLst/>
            </a:prstGeom>
            <a:grpFill/>
            <a:ln w="9525">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latin typeface="Times New Roman" pitchFamily="18" charset="0"/>
              </a:endParaRPr>
            </a:p>
          </p:txBody>
        </p:sp>
        <p:sp>
          <p:nvSpPr>
            <p:cNvPr id="39951" name="Line 1039"/>
            <p:cNvSpPr>
              <a:spLocks noChangeShapeType="1"/>
            </p:cNvSpPr>
            <p:nvPr/>
          </p:nvSpPr>
          <p:spPr bwMode="auto">
            <a:xfrm>
              <a:off x="2304" y="3360"/>
              <a:ext cx="192" cy="240"/>
            </a:xfrm>
            <a:prstGeom prst="line">
              <a:avLst/>
            </a:prstGeom>
            <a:grpFill/>
            <a:ln w="9525">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latin typeface="Times New Roman" pitchFamily="18" charset="0"/>
              </a:endParaRPr>
            </a:p>
          </p:txBody>
        </p:sp>
        <p:sp>
          <p:nvSpPr>
            <p:cNvPr id="39952" name="Line 1040"/>
            <p:cNvSpPr>
              <a:spLocks noChangeShapeType="1"/>
            </p:cNvSpPr>
            <p:nvPr/>
          </p:nvSpPr>
          <p:spPr bwMode="auto">
            <a:xfrm>
              <a:off x="3792" y="2688"/>
              <a:ext cx="288" cy="336"/>
            </a:xfrm>
            <a:prstGeom prst="line">
              <a:avLst/>
            </a:prstGeom>
            <a:grpFill/>
            <a:ln w="9525">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latin typeface="Times New Roman" pitchFamily="18" charset="0"/>
              </a:endParaRPr>
            </a:p>
          </p:txBody>
        </p:sp>
        <p:sp>
          <p:nvSpPr>
            <p:cNvPr id="39953" name="Line 1041"/>
            <p:cNvSpPr>
              <a:spLocks noChangeShapeType="1"/>
            </p:cNvSpPr>
            <p:nvPr/>
          </p:nvSpPr>
          <p:spPr bwMode="auto">
            <a:xfrm>
              <a:off x="3767" y="3284"/>
              <a:ext cx="288" cy="0"/>
            </a:xfrm>
            <a:prstGeom prst="line">
              <a:avLst/>
            </a:prstGeom>
            <a:grpFill/>
            <a:ln w="9525">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latin typeface="Times New Roman" pitchFamily="18" charset="0"/>
              </a:endParaRPr>
            </a:p>
          </p:txBody>
        </p:sp>
        <p:sp>
          <p:nvSpPr>
            <p:cNvPr id="39954" name="Line 1042"/>
            <p:cNvSpPr>
              <a:spLocks noChangeShapeType="1"/>
            </p:cNvSpPr>
            <p:nvPr/>
          </p:nvSpPr>
          <p:spPr bwMode="auto">
            <a:xfrm flipV="1">
              <a:off x="3792" y="3486"/>
              <a:ext cx="288" cy="288"/>
            </a:xfrm>
            <a:prstGeom prst="line">
              <a:avLst/>
            </a:prstGeom>
            <a:grpFill/>
            <a:ln w="9525">
              <a:solidFill>
                <a:schemeClr val="tx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latin typeface="Times New Roman" pitchFamily="18" charset="0"/>
              </a:endParaRPr>
            </a:p>
          </p:txBody>
        </p:sp>
      </p:grpSp>
      <p:sp>
        <p:nvSpPr>
          <p:cNvPr id="20" name="Titel 1"/>
          <p:cNvSpPr txBox="1">
            <a:spLocks/>
          </p:cNvSpPr>
          <p:nvPr/>
        </p:nvSpPr>
        <p:spPr bwMode="auto">
          <a:xfrm>
            <a:off x="899592" y="274638"/>
            <a:ext cx="778720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a:lstStyle>
          <a:p>
            <a:r>
              <a:rPr lang="de-DE" dirty="0" smtClean="0">
                <a:latin typeface="Calibri" pitchFamily="34" charset="0"/>
                <a:ea typeface="+mn-ea"/>
                <a:cs typeface="Arial" charset="0"/>
              </a:rPr>
              <a:t>Auswirkung von Feinfühligkeit</a:t>
            </a:r>
            <a:endParaRPr lang="de-DE" dirty="0"/>
          </a:p>
        </p:txBody>
      </p:sp>
      <p:sp>
        <p:nvSpPr>
          <p:cNvPr id="21" name="Fußzeilenplatzhalter 4"/>
          <p:cNvSpPr>
            <a:spLocks noGrp="1"/>
          </p:cNvSpPr>
          <p:nvPr>
            <p:ph type="ftr" sz="quarter" idx="11"/>
          </p:nvPr>
        </p:nvSpPr>
        <p:spPr>
          <a:xfrm>
            <a:off x="323528" y="6237313"/>
            <a:ext cx="8424936" cy="418654"/>
          </a:xfrm>
        </p:spPr>
        <p:txBody>
          <a:bodyPr/>
          <a:lstStyle/>
          <a:p>
            <a:pPr algn="l">
              <a:defRPr/>
            </a:pPr>
            <a:r>
              <a:rPr lang="de-DE" sz="1000" dirty="0"/>
              <a:t>16.05.2018/Fabienne Becker-Stoll /</a:t>
            </a:r>
            <a:r>
              <a:rPr lang="de-DE" sz="1000" dirty="0" smtClean="0"/>
              <a:t>www.ifp.bayern.de /Quelle:</a:t>
            </a:r>
            <a:r>
              <a:rPr lang="en-US" sz="1000" dirty="0" smtClean="0"/>
              <a:t>Bowlby</a:t>
            </a:r>
            <a:r>
              <a:rPr lang="en-US" sz="1000" dirty="0"/>
              <a:t>, 1988; </a:t>
            </a:r>
            <a:r>
              <a:rPr lang="en-US" sz="1000" dirty="0" err="1"/>
              <a:t>Sroufe</a:t>
            </a:r>
            <a:r>
              <a:rPr lang="en-US" sz="1000" dirty="0"/>
              <a:t>, 1989;  Grossmann &amp; Grossmann, 2012; Zimmermann, 2000</a:t>
            </a:r>
            <a:r>
              <a:rPr lang="en-US" sz="1000" dirty="0" smtClean="0"/>
              <a:t>)</a:t>
            </a:r>
            <a:endParaRPr lang="en-US" dirty="0"/>
          </a:p>
        </p:txBody>
      </p:sp>
      <p:sp>
        <p:nvSpPr>
          <p:cNvPr id="22" name="Foliennummernplatzhalter 5"/>
          <p:cNvSpPr>
            <a:spLocks noGrp="1"/>
          </p:cNvSpPr>
          <p:nvPr>
            <p:ph type="sldNum" sz="quarter" idx="12"/>
          </p:nvPr>
        </p:nvSpPr>
        <p:spPr>
          <a:xfrm>
            <a:off x="6564312" y="6237312"/>
            <a:ext cx="2122488" cy="365125"/>
          </a:xfrm>
        </p:spPr>
        <p:txBody>
          <a:bodyPr/>
          <a:lstStyle/>
          <a:p>
            <a:fld id="{39B724E0-33AF-4DF0-8589-82B195904B4E}" type="slidenum">
              <a:rPr lang="de-DE" altLang="de-DE" smtClean="0"/>
              <a:pPr/>
              <a:t>27</a:t>
            </a:fld>
            <a:endParaRPr lang="de-DE" altLang="de-DE" dirty="0"/>
          </a:p>
        </p:txBody>
      </p:sp>
    </p:spTree>
    <p:extLst>
      <p:ext uri="{BB962C8B-B14F-4D97-AF65-F5344CB8AC3E}">
        <p14:creationId xmlns:p14="http://schemas.microsoft.com/office/powerpoint/2010/main" val="4134396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additive="base">
                                        <p:cTn id="7" dur="500" fill="hold"/>
                                        <p:tgtEl>
                                          <p:spTgt spid="399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9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39941"/>
                                        </p:tgtEl>
                                        <p:attrNameLst>
                                          <p:attrName>style.visibility</p:attrName>
                                        </p:attrNameLst>
                                      </p:cBhvr>
                                      <p:to>
                                        <p:strVal val="visible"/>
                                      </p:to>
                                    </p:set>
                                    <p:animEffect transition="in" filter="blinds(horizontal)">
                                      <p:cBhvr>
                                        <p:cTn id="13"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1" name="Oval 3"/>
          <p:cNvSpPr>
            <a:spLocks noChangeArrowheads="1"/>
          </p:cNvSpPr>
          <p:nvPr/>
        </p:nvSpPr>
        <p:spPr bwMode="auto">
          <a:xfrm>
            <a:off x="250825" y="4868863"/>
            <a:ext cx="1655763" cy="914400"/>
          </a:xfrm>
          <a:prstGeom prst="ellipse">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lgn="ctr"/>
            <a:r>
              <a:rPr lang="de-DE" altLang="de-DE" sz="1400" dirty="0"/>
              <a:t>Erfahrung </a:t>
            </a:r>
          </a:p>
          <a:p>
            <a:pPr algn="ctr"/>
            <a:r>
              <a:rPr lang="de-DE" altLang="de-DE" sz="1400" dirty="0"/>
              <a:t>mit Eltern</a:t>
            </a:r>
            <a:r>
              <a:rPr lang="de-DE" altLang="de-DE" dirty="0"/>
              <a:t> </a:t>
            </a:r>
          </a:p>
        </p:txBody>
      </p:sp>
      <p:sp>
        <p:nvSpPr>
          <p:cNvPr id="611332" name="Rectangle 4"/>
          <p:cNvSpPr>
            <a:spLocks noChangeArrowheads="1"/>
          </p:cNvSpPr>
          <p:nvPr/>
        </p:nvSpPr>
        <p:spPr bwMode="auto">
          <a:xfrm>
            <a:off x="1979613" y="3500438"/>
            <a:ext cx="1079500" cy="1800225"/>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r>
              <a:rPr lang="de-DE" altLang="de-DE" sz="1600" dirty="0"/>
              <a:t>Aufbau</a:t>
            </a:r>
          </a:p>
          <a:p>
            <a:pPr algn="ctr"/>
            <a:r>
              <a:rPr lang="de-DE" altLang="de-DE" sz="1600" dirty="0"/>
              <a:t> innerer </a:t>
            </a:r>
          </a:p>
          <a:p>
            <a:pPr algn="ctr"/>
            <a:r>
              <a:rPr lang="de-DE" altLang="de-DE" sz="1600" dirty="0"/>
              <a:t>Arbeits-</a:t>
            </a:r>
          </a:p>
          <a:p>
            <a:pPr algn="ctr"/>
            <a:r>
              <a:rPr lang="de-DE" altLang="de-DE" sz="1600" dirty="0" err="1"/>
              <a:t>modelle</a:t>
            </a:r>
            <a:endParaRPr lang="de-DE" altLang="de-DE" sz="1600" dirty="0"/>
          </a:p>
          <a:p>
            <a:pPr algn="ctr"/>
            <a:r>
              <a:rPr lang="de-DE" altLang="de-DE" sz="1600" dirty="0"/>
              <a:t> von </a:t>
            </a:r>
          </a:p>
          <a:p>
            <a:pPr algn="ctr"/>
            <a:r>
              <a:rPr lang="de-DE" altLang="de-DE" sz="1600" dirty="0"/>
              <a:t>Bindung</a:t>
            </a:r>
          </a:p>
        </p:txBody>
      </p:sp>
      <p:sp>
        <p:nvSpPr>
          <p:cNvPr id="611333" name="Line 5"/>
          <p:cNvSpPr>
            <a:spLocks noChangeShapeType="1"/>
          </p:cNvSpPr>
          <p:nvPr/>
        </p:nvSpPr>
        <p:spPr bwMode="auto">
          <a:xfrm>
            <a:off x="250825" y="6165850"/>
            <a:ext cx="79930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1334" name="Text Box 6"/>
          <p:cNvSpPr txBox="1">
            <a:spLocks noChangeArrowheads="1"/>
          </p:cNvSpPr>
          <p:nvPr/>
        </p:nvSpPr>
        <p:spPr bwMode="auto">
          <a:xfrm>
            <a:off x="250825" y="6165850"/>
            <a:ext cx="81375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600"/>
              <a:t>1 2 3 4 5 6 7 8 9 10 11 12 13 14 15 16 17 18 19 20 21 22 23 24 25 26 27 28 29 30 31 </a:t>
            </a:r>
          </a:p>
          <a:p>
            <a:r>
              <a:rPr lang="de-DE" altLang="de-DE" sz="1000"/>
              <a:t>Alter in Jahren</a:t>
            </a:r>
          </a:p>
        </p:txBody>
      </p:sp>
      <p:sp>
        <p:nvSpPr>
          <p:cNvPr id="611335" name="Oval 7"/>
          <p:cNvSpPr>
            <a:spLocks noChangeArrowheads="1"/>
          </p:cNvSpPr>
          <p:nvPr/>
        </p:nvSpPr>
        <p:spPr bwMode="auto">
          <a:xfrm>
            <a:off x="3492500" y="2997200"/>
            <a:ext cx="1657350" cy="113030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de-DE" altLang="de-DE" dirty="0"/>
              <a:t>Bindungs-</a:t>
            </a:r>
          </a:p>
          <a:p>
            <a:pPr algn="ctr"/>
            <a:r>
              <a:rPr lang="de-DE" altLang="de-DE" dirty="0" err="1"/>
              <a:t>repräsentation</a:t>
            </a:r>
            <a:endParaRPr lang="de-DE" altLang="de-DE" dirty="0"/>
          </a:p>
        </p:txBody>
      </p:sp>
      <p:sp>
        <p:nvSpPr>
          <p:cNvPr id="611336" name="Rectangle 8"/>
          <p:cNvSpPr>
            <a:spLocks noChangeArrowheads="1"/>
          </p:cNvSpPr>
          <p:nvPr/>
        </p:nvSpPr>
        <p:spPr bwMode="auto">
          <a:xfrm>
            <a:off x="5219700" y="2205038"/>
            <a:ext cx="1079500" cy="1223962"/>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lgn="ctr"/>
            <a:endParaRPr lang="de-DE" altLang="de-DE"/>
          </a:p>
        </p:txBody>
      </p:sp>
      <p:sp>
        <p:nvSpPr>
          <p:cNvPr id="611337" name="Oval 9"/>
          <p:cNvSpPr>
            <a:spLocks noChangeArrowheads="1"/>
          </p:cNvSpPr>
          <p:nvPr/>
        </p:nvSpPr>
        <p:spPr bwMode="auto">
          <a:xfrm>
            <a:off x="6516688" y="1484313"/>
            <a:ext cx="1727200" cy="1152525"/>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de-DE"/>
          </a:p>
        </p:txBody>
      </p:sp>
      <p:sp>
        <p:nvSpPr>
          <p:cNvPr id="611338" name="Line 10"/>
          <p:cNvSpPr>
            <a:spLocks noChangeShapeType="1"/>
          </p:cNvSpPr>
          <p:nvPr/>
        </p:nvSpPr>
        <p:spPr bwMode="auto">
          <a:xfrm flipV="1">
            <a:off x="1187450" y="4508500"/>
            <a:ext cx="792163" cy="360363"/>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1339" name="Line 11"/>
          <p:cNvSpPr>
            <a:spLocks noChangeShapeType="1"/>
          </p:cNvSpPr>
          <p:nvPr/>
        </p:nvSpPr>
        <p:spPr bwMode="auto">
          <a:xfrm flipV="1">
            <a:off x="3060700" y="3789363"/>
            <a:ext cx="503238" cy="21590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1340" name="Line 12"/>
          <p:cNvSpPr>
            <a:spLocks noChangeShapeType="1"/>
          </p:cNvSpPr>
          <p:nvPr/>
        </p:nvSpPr>
        <p:spPr bwMode="auto">
          <a:xfrm flipV="1">
            <a:off x="4859338" y="2997200"/>
            <a:ext cx="360362" cy="144463"/>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1341" name="Text Box 13"/>
          <p:cNvSpPr txBox="1">
            <a:spLocks noChangeArrowheads="1"/>
          </p:cNvSpPr>
          <p:nvPr/>
        </p:nvSpPr>
        <p:spPr bwMode="auto">
          <a:xfrm>
            <a:off x="5286375" y="2300288"/>
            <a:ext cx="941388"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600" dirty="0">
                <a:solidFill>
                  <a:schemeClr val="bg1"/>
                </a:solidFill>
              </a:rPr>
              <a:t>Qualität </a:t>
            </a:r>
          </a:p>
          <a:p>
            <a:r>
              <a:rPr lang="de-DE" altLang="de-DE" sz="1600" dirty="0">
                <a:solidFill>
                  <a:schemeClr val="bg1"/>
                </a:solidFill>
              </a:rPr>
              <a:t>der </a:t>
            </a:r>
          </a:p>
          <a:p>
            <a:r>
              <a:rPr lang="de-DE" altLang="de-DE" sz="1600" dirty="0">
                <a:solidFill>
                  <a:schemeClr val="bg1"/>
                </a:solidFill>
              </a:rPr>
              <a:t>Partner</a:t>
            </a:r>
          </a:p>
          <a:p>
            <a:r>
              <a:rPr lang="de-DE" altLang="de-DE" sz="1600" dirty="0">
                <a:solidFill>
                  <a:schemeClr val="bg1"/>
                </a:solidFill>
              </a:rPr>
              <a:t>-</a:t>
            </a:r>
            <a:r>
              <a:rPr lang="de-DE" altLang="de-DE" sz="1600" dirty="0" err="1">
                <a:solidFill>
                  <a:schemeClr val="bg1"/>
                </a:solidFill>
              </a:rPr>
              <a:t>schaft</a:t>
            </a:r>
            <a:endParaRPr lang="de-DE" altLang="de-DE" sz="1600" dirty="0">
              <a:solidFill>
                <a:schemeClr val="bg1"/>
              </a:solidFill>
            </a:endParaRPr>
          </a:p>
        </p:txBody>
      </p:sp>
      <p:sp>
        <p:nvSpPr>
          <p:cNvPr id="611342" name="Line 14"/>
          <p:cNvSpPr>
            <a:spLocks noChangeShapeType="1"/>
          </p:cNvSpPr>
          <p:nvPr/>
        </p:nvSpPr>
        <p:spPr bwMode="auto">
          <a:xfrm flipV="1">
            <a:off x="6300788" y="2349500"/>
            <a:ext cx="358775" cy="21590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1343" name="Text Box 15"/>
          <p:cNvSpPr txBox="1">
            <a:spLocks noChangeArrowheads="1"/>
          </p:cNvSpPr>
          <p:nvPr/>
        </p:nvSpPr>
        <p:spPr bwMode="auto">
          <a:xfrm>
            <a:off x="6516688" y="1557338"/>
            <a:ext cx="187007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1600" dirty="0">
                <a:solidFill>
                  <a:schemeClr val="bg1"/>
                </a:solidFill>
              </a:rPr>
              <a:t>Interaktions-</a:t>
            </a:r>
          </a:p>
          <a:p>
            <a:pPr algn="ctr"/>
            <a:r>
              <a:rPr lang="de-DE" altLang="de-DE" sz="1600" dirty="0">
                <a:solidFill>
                  <a:schemeClr val="bg1"/>
                </a:solidFill>
              </a:rPr>
              <a:t>Qualität </a:t>
            </a:r>
          </a:p>
          <a:p>
            <a:pPr algn="ctr"/>
            <a:r>
              <a:rPr lang="de-DE" altLang="de-DE" sz="1600" dirty="0">
                <a:solidFill>
                  <a:schemeClr val="bg1"/>
                </a:solidFill>
              </a:rPr>
              <a:t>mit  Kind </a:t>
            </a:r>
          </a:p>
        </p:txBody>
      </p:sp>
      <p:sp>
        <p:nvSpPr>
          <p:cNvPr id="611344" name="AutoShape 16"/>
          <p:cNvSpPr>
            <a:spLocks noChangeArrowheads="1"/>
          </p:cNvSpPr>
          <p:nvPr/>
        </p:nvSpPr>
        <p:spPr bwMode="auto">
          <a:xfrm>
            <a:off x="1042988" y="1557338"/>
            <a:ext cx="936625" cy="1008062"/>
          </a:xfrm>
          <a:prstGeom prst="wedgeRectCallout">
            <a:avLst>
              <a:gd name="adj1" fmla="val 109491"/>
              <a:gd name="adj2" fmla="val 142912"/>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1400"/>
              <a:t>Bild von sich und</a:t>
            </a:r>
          </a:p>
          <a:p>
            <a:r>
              <a:rPr lang="de-DE" altLang="de-DE" sz="1400"/>
              <a:t>Von den anderen</a:t>
            </a:r>
          </a:p>
          <a:p>
            <a:pPr algn="ctr"/>
            <a:endParaRPr lang="de-DE" altLang="de-DE" sz="1400"/>
          </a:p>
        </p:txBody>
      </p:sp>
      <p:sp>
        <p:nvSpPr>
          <p:cNvPr id="611345" name="AutoShape 17"/>
          <p:cNvSpPr>
            <a:spLocks noChangeArrowheads="1"/>
          </p:cNvSpPr>
          <p:nvPr/>
        </p:nvSpPr>
        <p:spPr bwMode="auto">
          <a:xfrm>
            <a:off x="250825" y="2924175"/>
            <a:ext cx="1655763" cy="863600"/>
          </a:xfrm>
          <a:prstGeom prst="wedgeRoundRectCallout">
            <a:avLst>
              <a:gd name="adj1" fmla="val -815"/>
              <a:gd name="adj2" fmla="val 177940"/>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de-DE" altLang="de-DE" sz="1400"/>
              <a:t>Bindungsqualität</a:t>
            </a:r>
          </a:p>
          <a:p>
            <a:pPr algn="ctr"/>
            <a:r>
              <a:rPr lang="de-DE" altLang="de-DE" sz="1400"/>
              <a:t>Balance Bindung und Exploration </a:t>
            </a:r>
          </a:p>
        </p:txBody>
      </p:sp>
      <p:sp>
        <p:nvSpPr>
          <p:cNvPr id="611346" name="AutoShape 18"/>
          <p:cNvSpPr>
            <a:spLocks noChangeArrowheads="1"/>
          </p:cNvSpPr>
          <p:nvPr/>
        </p:nvSpPr>
        <p:spPr bwMode="auto">
          <a:xfrm>
            <a:off x="2124075" y="5516563"/>
            <a:ext cx="1295400" cy="290512"/>
          </a:xfrm>
          <a:prstGeom prst="wedgeRectCallout">
            <a:avLst>
              <a:gd name="adj1" fmla="val -87134"/>
              <a:gd name="adj2" fmla="val -18306"/>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47" name="Text Box 19"/>
          <p:cNvSpPr txBox="1">
            <a:spLocks noChangeArrowheads="1"/>
          </p:cNvSpPr>
          <p:nvPr/>
        </p:nvSpPr>
        <p:spPr bwMode="auto">
          <a:xfrm>
            <a:off x="2124075" y="5516563"/>
            <a:ext cx="1228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1400"/>
              <a:t>Feinfühligkeit</a:t>
            </a:r>
          </a:p>
        </p:txBody>
      </p:sp>
      <p:sp>
        <p:nvSpPr>
          <p:cNvPr id="611348" name="AutoShape 20"/>
          <p:cNvSpPr>
            <a:spLocks noChangeArrowheads="1"/>
          </p:cNvSpPr>
          <p:nvPr/>
        </p:nvSpPr>
        <p:spPr bwMode="auto">
          <a:xfrm>
            <a:off x="3132138" y="4581525"/>
            <a:ext cx="2087562" cy="576263"/>
          </a:xfrm>
          <a:prstGeom prst="wedgeRoundRectCallout">
            <a:avLst>
              <a:gd name="adj1" fmla="val -59051"/>
              <a:gd name="adj2" fmla="val -88019"/>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49" name="Text Box 21"/>
          <p:cNvSpPr txBox="1">
            <a:spLocks noChangeArrowheads="1"/>
          </p:cNvSpPr>
          <p:nvPr/>
        </p:nvSpPr>
        <p:spPr bwMode="auto">
          <a:xfrm>
            <a:off x="3255963" y="4551363"/>
            <a:ext cx="17970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200"/>
              <a:t>Regulation Impulse,</a:t>
            </a:r>
          </a:p>
          <a:p>
            <a:r>
              <a:rPr lang="de-DE" altLang="de-DE" sz="1200"/>
              <a:t>Gefühle, Wahrnehmung</a:t>
            </a:r>
          </a:p>
          <a:p>
            <a:r>
              <a:rPr lang="de-DE" altLang="de-DE" sz="1200"/>
              <a:t>Aufmerksamkeit</a:t>
            </a:r>
          </a:p>
          <a:p>
            <a:endParaRPr lang="de-DE" altLang="de-DE" sz="1200"/>
          </a:p>
        </p:txBody>
      </p:sp>
      <p:cxnSp>
        <p:nvCxnSpPr>
          <p:cNvPr id="611350" name="AutoShape 22"/>
          <p:cNvCxnSpPr>
            <a:cxnSpLocks noChangeShapeType="1"/>
            <a:stCxn id="611337" idx="5"/>
            <a:endCxn id="611331" idx="4"/>
          </p:cNvCxnSpPr>
          <p:nvPr/>
        </p:nvCxnSpPr>
        <p:spPr bwMode="auto">
          <a:xfrm rot="5400000">
            <a:off x="2878138" y="669925"/>
            <a:ext cx="3314700" cy="6911975"/>
          </a:xfrm>
          <a:prstGeom prst="curvedConnector3">
            <a:avLst>
              <a:gd name="adj1" fmla="val 106898"/>
            </a:avLst>
          </a:prstGeom>
          <a:noFill/>
          <a:ln w="190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1351" name="AutoShape 23"/>
          <p:cNvSpPr>
            <a:spLocks noChangeArrowheads="1"/>
          </p:cNvSpPr>
          <p:nvPr/>
        </p:nvSpPr>
        <p:spPr bwMode="auto">
          <a:xfrm>
            <a:off x="3708400" y="1989138"/>
            <a:ext cx="1150938" cy="754062"/>
          </a:xfrm>
          <a:prstGeom prst="wedgeRectCallout">
            <a:avLst>
              <a:gd name="adj1" fmla="val 481"/>
              <a:gd name="adj2" fmla="val 83894"/>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52" name="Text Box 24"/>
          <p:cNvSpPr txBox="1">
            <a:spLocks noChangeArrowheads="1"/>
          </p:cNvSpPr>
          <p:nvPr/>
        </p:nvSpPr>
        <p:spPr bwMode="auto">
          <a:xfrm>
            <a:off x="3708400" y="17002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ltLang="de-DE"/>
          </a:p>
        </p:txBody>
      </p:sp>
      <p:sp>
        <p:nvSpPr>
          <p:cNvPr id="611353" name="Text Box 25"/>
          <p:cNvSpPr txBox="1">
            <a:spLocks noChangeArrowheads="1"/>
          </p:cNvSpPr>
          <p:nvPr/>
        </p:nvSpPr>
        <p:spPr bwMode="auto">
          <a:xfrm>
            <a:off x="3635375" y="2060575"/>
            <a:ext cx="12954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1200"/>
              <a:t>Selbstbild</a:t>
            </a:r>
          </a:p>
          <a:p>
            <a:pPr algn="ctr"/>
            <a:r>
              <a:rPr lang="de-DE" altLang="de-DE" sz="1200"/>
              <a:t>Freundschaften</a:t>
            </a:r>
          </a:p>
          <a:p>
            <a:pPr algn="ctr"/>
            <a:r>
              <a:rPr lang="de-DE" altLang="de-DE" sz="1200"/>
              <a:t>Coping</a:t>
            </a:r>
          </a:p>
        </p:txBody>
      </p:sp>
      <p:sp>
        <p:nvSpPr>
          <p:cNvPr id="611354" name="AutoShape 26"/>
          <p:cNvSpPr>
            <a:spLocks noChangeArrowheads="1"/>
          </p:cNvSpPr>
          <p:nvPr/>
        </p:nvSpPr>
        <p:spPr bwMode="auto">
          <a:xfrm>
            <a:off x="5940425" y="4005263"/>
            <a:ext cx="1223963" cy="609600"/>
          </a:xfrm>
          <a:prstGeom prst="wedgeRoundRectCallout">
            <a:avLst>
              <a:gd name="adj1" fmla="val -134046"/>
              <a:gd name="adj2" fmla="val -73440"/>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55" name="AutoShape 27"/>
          <p:cNvSpPr>
            <a:spLocks noChangeArrowheads="1"/>
          </p:cNvSpPr>
          <p:nvPr/>
        </p:nvSpPr>
        <p:spPr bwMode="auto">
          <a:xfrm>
            <a:off x="5940425" y="4005263"/>
            <a:ext cx="1223963" cy="609600"/>
          </a:xfrm>
          <a:prstGeom prst="wedgeRoundRectCallout">
            <a:avLst>
              <a:gd name="adj1" fmla="val 47148"/>
              <a:gd name="adj2" fmla="val -278125"/>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56" name="Text Box 28"/>
          <p:cNvSpPr txBox="1">
            <a:spLocks noChangeArrowheads="1"/>
          </p:cNvSpPr>
          <p:nvPr/>
        </p:nvSpPr>
        <p:spPr bwMode="auto">
          <a:xfrm>
            <a:off x="5867400" y="4121150"/>
            <a:ext cx="13779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600"/>
              <a:t>Feinfühligkeit</a:t>
            </a:r>
          </a:p>
        </p:txBody>
      </p:sp>
      <p:sp>
        <p:nvSpPr>
          <p:cNvPr id="611357" name="AutoShape 29"/>
          <p:cNvSpPr>
            <a:spLocks noChangeArrowheads="1"/>
          </p:cNvSpPr>
          <p:nvPr/>
        </p:nvSpPr>
        <p:spPr bwMode="auto">
          <a:xfrm>
            <a:off x="4284663" y="4221163"/>
            <a:ext cx="1008062" cy="287337"/>
          </a:xfrm>
          <a:prstGeom prst="wedgeRectCallout">
            <a:avLst>
              <a:gd name="adj1" fmla="val 7639"/>
              <a:gd name="adj2" fmla="val -132319"/>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58" name="Text Box 30"/>
          <p:cNvSpPr txBox="1">
            <a:spLocks noChangeArrowheads="1"/>
          </p:cNvSpPr>
          <p:nvPr/>
        </p:nvSpPr>
        <p:spPr bwMode="auto">
          <a:xfrm>
            <a:off x="4284663" y="4214813"/>
            <a:ext cx="958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1600"/>
              <a:t>Coping</a:t>
            </a:r>
          </a:p>
        </p:txBody>
      </p:sp>
      <p:sp>
        <p:nvSpPr>
          <p:cNvPr id="611359" name="AutoShape 31"/>
          <p:cNvSpPr>
            <a:spLocks noChangeArrowheads="1"/>
          </p:cNvSpPr>
          <p:nvPr/>
        </p:nvSpPr>
        <p:spPr bwMode="auto">
          <a:xfrm>
            <a:off x="2339975" y="2420938"/>
            <a:ext cx="1223963" cy="720725"/>
          </a:xfrm>
          <a:prstGeom prst="wedgeRoundRectCallout">
            <a:avLst>
              <a:gd name="adj1" fmla="val 5125"/>
              <a:gd name="adj2" fmla="val 112333"/>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60" name="Text Box 32"/>
          <p:cNvSpPr txBox="1">
            <a:spLocks noChangeArrowheads="1"/>
          </p:cNvSpPr>
          <p:nvPr/>
        </p:nvSpPr>
        <p:spPr bwMode="auto">
          <a:xfrm>
            <a:off x="2339975" y="2471738"/>
            <a:ext cx="108108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400"/>
              <a:t>Soziale</a:t>
            </a:r>
          </a:p>
          <a:p>
            <a:r>
              <a:rPr lang="de-DE" altLang="de-DE" sz="1400"/>
              <a:t>Kompetenz</a:t>
            </a:r>
          </a:p>
        </p:txBody>
      </p:sp>
      <p:sp>
        <p:nvSpPr>
          <p:cNvPr id="611361" name="AutoShape 33"/>
          <p:cNvSpPr>
            <a:spLocks noChangeArrowheads="1"/>
          </p:cNvSpPr>
          <p:nvPr/>
        </p:nvSpPr>
        <p:spPr bwMode="auto">
          <a:xfrm>
            <a:off x="5219700" y="1412875"/>
            <a:ext cx="914400" cy="609600"/>
          </a:xfrm>
          <a:prstGeom prst="wedgeRoundRectCallout">
            <a:avLst>
              <a:gd name="adj1" fmla="val -2083"/>
              <a:gd name="adj2" fmla="val 87241"/>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de-DE" altLang="de-DE"/>
          </a:p>
        </p:txBody>
      </p:sp>
      <p:sp>
        <p:nvSpPr>
          <p:cNvPr id="611362" name="Text Box 34"/>
          <p:cNvSpPr txBox="1">
            <a:spLocks noChangeArrowheads="1"/>
          </p:cNvSpPr>
          <p:nvPr/>
        </p:nvSpPr>
        <p:spPr bwMode="auto">
          <a:xfrm>
            <a:off x="5148263" y="1436688"/>
            <a:ext cx="85407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400"/>
              <a:t>Unter-</a:t>
            </a:r>
          </a:p>
          <a:p>
            <a:r>
              <a:rPr lang="de-DE" altLang="de-DE" sz="1400"/>
              <a:t>stützung</a:t>
            </a:r>
          </a:p>
          <a:p>
            <a:endParaRPr lang="de-DE" altLang="de-DE" sz="1400"/>
          </a:p>
        </p:txBody>
      </p:sp>
      <p:sp>
        <p:nvSpPr>
          <p:cNvPr id="35" name="Fußzeilenplatzhalter 4"/>
          <p:cNvSpPr>
            <a:spLocks noGrp="1"/>
          </p:cNvSpPr>
          <p:nvPr>
            <p:ph type="ftr" sz="quarter" idx="11"/>
          </p:nvPr>
        </p:nvSpPr>
        <p:spPr>
          <a:xfrm>
            <a:off x="395536" y="6430057"/>
            <a:ext cx="8424936" cy="418654"/>
          </a:xfrm>
        </p:spPr>
        <p:txBody>
          <a:bodyPr/>
          <a:lstStyle/>
          <a:p>
            <a:pPr algn="l">
              <a:defRPr/>
            </a:pPr>
            <a:r>
              <a:rPr lang="de-DE" sz="1000" dirty="0"/>
              <a:t>16.05.2018/Fabienne Becker-Stoll /</a:t>
            </a:r>
            <a:r>
              <a:rPr lang="de-DE" sz="1000" dirty="0" smtClean="0"/>
              <a:t>www.ifp.bayern.de /Quelle:</a:t>
            </a:r>
            <a:r>
              <a:rPr lang="en-US" sz="1000" dirty="0" smtClean="0"/>
              <a:t>Bowlby</a:t>
            </a:r>
            <a:r>
              <a:rPr lang="en-US" sz="1000" dirty="0"/>
              <a:t>, 1988; </a:t>
            </a:r>
            <a:r>
              <a:rPr lang="en-US" sz="1000" dirty="0" err="1"/>
              <a:t>Sroufe</a:t>
            </a:r>
            <a:r>
              <a:rPr lang="en-US" sz="1000" dirty="0"/>
              <a:t>, 1989;  Grossmann &amp; Grossmann, 2012; Zimmermann, 2000</a:t>
            </a:r>
            <a:r>
              <a:rPr lang="en-US" sz="1000" dirty="0" smtClean="0"/>
              <a:t>)</a:t>
            </a:r>
            <a:endParaRPr lang="en-US" dirty="0"/>
          </a:p>
        </p:txBody>
      </p:sp>
      <p:sp>
        <p:nvSpPr>
          <p:cNvPr id="36" name="Foliennummernplatzhalter 5"/>
          <p:cNvSpPr>
            <a:spLocks noGrp="1"/>
          </p:cNvSpPr>
          <p:nvPr>
            <p:ph type="sldNum" sz="quarter" idx="12"/>
          </p:nvPr>
        </p:nvSpPr>
        <p:spPr>
          <a:xfrm>
            <a:off x="6553200" y="6448251"/>
            <a:ext cx="2122488" cy="365125"/>
          </a:xfrm>
        </p:spPr>
        <p:txBody>
          <a:bodyPr/>
          <a:lstStyle/>
          <a:p>
            <a:pPr>
              <a:defRPr/>
            </a:pPr>
            <a:fld id="{7EAACE4E-922C-4FF6-9762-FCC266574D0A}" type="slidenum">
              <a:rPr lang="de-DE" smtClean="0"/>
              <a:pPr>
                <a:defRPr/>
              </a:pPr>
              <a:t>28</a:t>
            </a:fld>
            <a:endParaRPr lang="de-DE" dirty="0"/>
          </a:p>
        </p:txBody>
      </p:sp>
      <p:sp>
        <p:nvSpPr>
          <p:cNvPr id="38" name="Titel 1"/>
          <p:cNvSpPr txBox="1">
            <a:spLocks/>
          </p:cNvSpPr>
          <p:nvPr/>
        </p:nvSpPr>
        <p:spPr bwMode="auto">
          <a:xfrm>
            <a:off x="899592" y="274638"/>
            <a:ext cx="778720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kern="1200">
                <a:solidFill>
                  <a:srgbClr val="008FCD"/>
                </a:solidFill>
                <a:latin typeface="+mj-lt"/>
                <a:ea typeface="+mj-ea"/>
                <a:cs typeface="+mj-cs"/>
              </a:defRPr>
            </a:lvl1pPr>
            <a:lvl2pPr algn="ctr" rtl="0" eaLnBrk="1" fontAlgn="base" hangingPunct="1">
              <a:spcBef>
                <a:spcPct val="0"/>
              </a:spcBef>
              <a:spcAft>
                <a:spcPct val="0"/>
              </a:spcAft>
              <a:defRPr sz="3200">
                <a:solidFill>
                  <a:srgbClr val="008FCD"/>
                </a:solidFill>
                <a:latin typeface="Calibri" pitchFamily="34" charset="0"/>
              </a:defRPr>
            </a:lvl2pPr>
            <a:lvl3pPr algn="ctr" rtl="0" eaLnBrk="1" fontAlgn="base" hangingPunct="1">
              <a:spcBef>
                <a:spcPct val="0"/>
              </a:spcBef>
              <a:spcAft>
                <a:spcPct val="0"/>
              </a:spcAft>
              <a:defRPr sz="3200">
                <a:solidFill>
                  <a:srgbClr val="008FCD"/>
                </a:solidFill>
                <a:latin typeface="Calibri" pitchFamily="34" charset="0"/>
              </a:defRPr>
            </a:lvl3pPr>
            <a:lvl4pPr algn="ctr" rtl="0" eaLnBrk="1" fontAlgn="base" hangingPunct="1">
              <a:spcBef>
                <a:spcPct val="0"/>
              </a:spcBef>
              <a:spcAft>
                <a:spcPct val="0"/>
              </a:spcAft>
              <a:defRPr sz="3200">
                <a:solidFill>
                  <a:srgbClr val="008FCD"/>
                </a:solidFill>
                <a:latin typeface="Calibri" pitchFamily="34" charset="0"/>
              </a:defRPr>
            </a:lvl4pPr>
            <a:lvl5pPr algn="ctr" rtl="0" eaLnBrk="1" fontAlgn="base" hangingPunct="1">
              <a:spcBef>
                <a:spcPct val="0"/>
              </a:spcBef>
              <a:spcAft>
                <a:spcPct val="0"/>
              </a:spcAft>
              <a:defRPr sz="3200">
                <a:solidFill>
                  <a:srgbClr val="008FCD"/>
                </a:solidFill>
                <a:latin typeface="Calibri" pitchFamily="34" charset="0"/>
              </a:defRPr>
            </a:lvl5pPr>
            <a:lvl6pPr marL="457200" algn="ctr" rtl="0" eaLnBrk="1" fontAlgn="base" hangingPunct="1">
              <a:spcBef>
                <a:spcPct val="0"/>
              </a:spcBef>
              <a:spcAft>
                <a:spcPct val="0"/>
              </a:spcAft>
              <a:defRPr sz="4400">
                <a:solidFill>
                  <a:srgbClr val="008FCD"/>
                </a:solidFill>
                <a:latin typeface="Calibri" pitchFamily="34" charset="0"/>
              </a:defRPr>
            </a:lvl6pPr>
            <a:lvl7pPr marL="914400" algn="ctr" rtl="0" eaLnBrk="1" fontAlgn="base" hangingPunct="1">
              <a:spcBef>
                <a:spcPct val="0"/>
              </a:spcBef>
              <a:spcAft>
                <a:spcPct val="0"/>
              </a:spcAft>
              <a:defRPr sz="4400">
                <a:solidFill>
                  <a:srgbClr val="008FCD"/>
                </a:solidFill>
                <a:latin typeface="Calibri" pitchFamily="34" charset="0"/>
              </a:defRPr>
            </a:lvl7pPr>
            <a:lvl8pPr marL="1371600" algn="ctr" rtl="0" eaLnBrk="1" fontAlgn="base" hangingPunct="1">
              <a:spcBef>
                <a:spcPct val="0"/>
              </a:spcBef>
              <a:spcAft>
                <a:spcPct val="0"/>
              </a:spcAft>
              <a:defRPr sz="4400">
                <a:solidFill>
                  <a:srgbClr val="008FCD"/>
                </a:solidFill>
                <a:latin typeface="Calibri" pitchFamily="34" charset="0"/>
              </a:defRPr>
            </a:lvl8pPr>
            <a:lvl9pPr marL="1828800" algn="ctr" rtl="0" eaLnBrk="1" fontAlgn="base" hangingPunct="1">
              <a:spcBef>
                <a:spcPct val="0"/>
              </a:spcBef>
              <a:spcAft>
                <a:spcPct val="0"/>
              </a:spcAft>
              <a:defRPr sz="4400">
                <a:solidFill>
                  <a:srgbClr val="008FCD"/>
                </a:solidFill>
                <a:latin typeface="Calibri" pitchFamily="34" charset="0"/>
              </a:defRPr>
            </a:lvl9pPr>
          </a:lstStyle>
          <a:p>
            <a:r>
              <a:rPr lang="de-DE" dirty="0" smtClean="0">
                <a:latin typeface="Calibri" pitchFamily="34" charset="0"/>
                <a:ea typeface="+mn-ea"/>
                <a:cs typeface="Arial" charset="0"/>
              </a:rPr>
              <a:t>Auswirkung von Feinfühligkeit</a:t>
            </a:r>
            <a:endParaRPr lang="de-DE" dirty="0"/>
          </a:p>
        </p:txBody>
      </p:sp>
    </p:spTree>
    <p:extLst>
      <p:ext uri="{BB962C8B-B14F-4D97-AF65-F5344CB8AC3E}">
        <p14:creationId xmlns:p14="http://schemas.microsoft.com/office/powerpoint/2010/main" val="4149187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p:cNvSpPr>
            <a:spLocks noGrp="1" noChangeArrowheads="1"/>
          </p:cNvSpPr>
          <p:nvPr>
            <p:ph type="title"/>
          </p:nvPr>
        </p:nvSpPr>
        <p:spPr>
          <a:xfrm>
            <a:off x="1043608" y="274638"/>
            <a:ext cx="7643192" cy="1143000"/>
          </a:xfrm>
        </p:spPr>
        <p:txBody>
          <a:bodyPr/>
          <a:lstStyle/>
          <a:p>
            <a:r>
              <a:rPr lang="de-DE" altLang="de-DE" dirty="0" smtClean="0"/>
              <a:t>Ist Feinfühligkeit trainierbar?</a:t>
            </a:r>
          </a:p>
        </p:txBody>
      </p:sp>
      <p:sp>
        <p:nvSpPr>
          <p:cNvPr id="169987" name="Rectangle 3"/>
          <p:cNvSpPr>
            <a:spLocks noGrp="1" noChangeArrowheads="1"/>
          </p:cNvSpPr>
          <p:nvPr>
            <p:ph type="body" idx="1"/>
          </p:nvPr>
        </p:nvSpPr>
        <p:spPr>
          <a:xfrm>
            <a:off x="971600" y="1772816"/>
            <a:ext cx="7992888" cy="3744416"/>
          </a:xfrm>
        </p:spPr>
        <p:txBody>
          <a:bodyPr/>
          <a:lstStyle/>
          <a:p>
            <a:pPr marL="0" indent="0">
              <a:lnSpc>
                <a:spcPct val="80000"/>
              </a:lnSpc>
              <a:buFontTx/>
              <a:buNone/>
              <a:defRPr/>
            </a:pPr>
            <a:r>
              <a:rPr lang="de-DE" altLang="de-DE" sz="2800" dirty="0">
                <a:solidFill>
                  <a:srgbClr val="008FCD"/>
                </a:solidFill>
              </a:rPr>
              <a:t>Interventionsstudie von </a:t>
            </a:r>
            <a:r>
              <a:rPr lang="de-DE" altLang="de-DE" sz="2800" dirty="0" err="1">
                <a:solidFill>
                  <a:srgbClr val="008FCD"/>
                </a:solidFill>
              </a:rPr>
              <a:t>Dymphna</a:t>
            </a:r>
            <a:r>
              <a:rPr lang="de-DE" altLang="de-DE" sz="2800" dirty="0">
                <a:solidFill>
                  <a:srgbClr val="008FCD"/>
                </a:solidFill>
              </a:rPr>
              <a:t> van den Boom </a:t>
            </a:r>
            <a:endParaRPr lang="de-DE" altLang="de-DE" sz="2800" dirty="0" smtClean="0">
              <a:solidFill>
                <a:srgbClr val="008FCD"/>
              </a:solidFill>
            </a:endParaRPr>
          </a:p>
          <a:p>
            <a:pPr marL="0" indent="0">
              <a:lnSpc>
                <a:spcPct val="80000"/>
              </a:lnSpc>
              <a:buFontTx/>
              <a:buNone/>
              <a:defRPr/>
            </a:pPr>
            <a:endParaRPr lang="de-DE" altLang="de-DE" sz="1600" dirty="0"/>
          </a:p>
          <a:p>
            <a:pPr marL="0" indent="0">
              <a:lnSpc>
                <a:spcPct val="80000"/>
              </a:lnSpc>
              <a:buFontTx/>
              <a:buNone/>
              <a:defRPr/>
            </a:pPr>
            <a:r>
              <a:rPr lang="de-DE" altLang="de-DE" sz="2400" dirty="0" smtClean="0"/>
              <a:t>3-monatige </a:t>
            </a:r>
            <a:r>
              <a:rPr lang="de-DE" altLang="de-DE" sz="2400" dirty="0"/>
              <a:t>Intervention bei Müttern von Säuglingen, die nach der Geburt als irritierbar diagnostiziert worden waren</a:t>
            </a:r>
            <a:r>
              <a:rPr lang="de-DE" altLang="de-DE" sz="2400" dirty="0" smtClean="0"/>
              <a:t>.</a:t>
            </a:r>
          </a:p>
          <a:p>
            <a:pPr marL="0" indent="0">
              <a:lnSpc>
                <a:spcPct val="80000"/>
              </a:lnSpc>
              <a:buFontTx/>
              <a:buNone/>
              <a:defRPr/>
            </a:pPr>
            <a:endParaRPr lang="de-DE" altLang="de-DE" sz="2400" dirty="0"/>
          </a:p>
          <a:p>
            <a:pPr>
              <a:lnSpc>
                <a:spcPct val="80000"/>
              </a:lnSpc>
              <a:defRPr/>
            </a:pPr>
            <a:r>
              <a:rPr lang="de-DE" altLang="de-DE" sz="2000" dirty="0"/>
              <a:t>Alter der Kinder zu Beginn: 6 Monate</a:t>
            </a:r>
          </a:p>
          <a:p>
            <a:pPr>
              <a:lnSpc>
                <a:spcPct val="80000"/>
              </a:lnSpc>
              <a:defRPr/>
            </a:pPr>
            <a:r>
              <a:rPr lang="de-DE" altLang="de-DE" sz="2000" dirty="0"/>
              <a:t>Vergleich mit Kontrollgruppe ohne Intervention</a:t>
            </a:r>
          </a:p>
          <a:p>
            <a:pPr>
              <a:lnSpc>
                <a:spcPct val="80000"/>
              </a:lnSpc>
              <a:defRPr/>
            </a:pPr>
            <a:r>
              <a:rPr lang="de-DE" altLang="de-DE" sz="2000" dirty="0"/>
              <a:t>Untersuchung mit </a:t>
            </a:r>
          </a:p>
          <a:p>
            <a:pPr lvl="1">
              <a:lnSpc>
                <a:spcPct val="80000"/>
              </a:lnSpc>
              <a:defRPr/>
            </a:pPr>
            <a:r>
              <a:rPr lang="de-DE" altLang="de-DE" sz="1800" dirty="0">
                <a:solidFill>
                  <a:srgbClr val="008FCD"/>
                </a:solidFill>
              </a:rPr>
              <a:t>12 Monaten (FST)</a:t>
            </a:r>
          </a:p>
          <a:p>
            <a:pPr lvl="1">
              <a:lnSpc>
                <a:spcPct val="80000"/>
              </a:lnSpc>
              <a:defRPr/>
            </a:pPr>
            <a:r>
              <a:rPr lang="de-DE" altLang="de-DE" sz="1800" dirty="0">
                <a:solidFill>
                  <a:srgbClr val="008FCD"/>
                </a:solidFill>
              </a:rPr>
              <a:t>18 Monaten (freies Spiel + FST)</a:t>
            </a:r>
          </a:p>
          <a:p>
            <a:pPr lvl="1">
              <a:lnSpc>
                <a:spcPct val="80000"/>
              </a:lnSpc>
              <a:defRPr/>
            </a:pPr>
            <a:r>
              <a:rPr lang="de-DE" altLang="de-DE" sz="1800" dirty="0">
                <a:solidFill>
                  <a:srgbClr val="008FCD"/>
                </a:solidFill>
              </a:rPr>
              <a:t>24 Monaten (freies Spiel + Mutter-Kind-Interaktion)</a:t>
            </a:r>
          </a:p>
          <a:p>
            <a:pPr lvl="1">
              <a:lnSpc>
                <a:spcPct val="80000"/>
              </a:lnSpc>
              <a:defRPr/>
            </a:pPr>
            <a:r>
              <a:rPr lang="de-DE" altLang="de-DE" sz="1800" dirty="0">
                <a:solidFill>
                  <a:srgbClr val="008FCD"/>
                </a:solidFill>
              </a:rPr>
              <a:t>48 Monaten (Abendessen in der Familie, Attachment-Q-</a:t>
            </a:r>
            <a:r>
              <a:rPr lang="de-DE" altLang="de-DE" sz="1800" dirty="0" err="1">
                <a:solidFill>
                  <a:srgbClr val="008FCD"/>
                </a:solidFill>
              </a:rPr>
              <a:t>Sort</a:t>
            </a:r>
            <a:r>
              <a:rPr lang="de-DE" altLang="de-DE" sz="1800" dirty="0">
                <a:solidFill>
                  <a:srgbClr val="008FCD"/>
                </a:solidFill>
              </a:rPr>
              <a:t>, Peer-Interaktion</a:t>
            </a:r>
            <a:r>
              <a:rPr lang="de-DE" altLang="de-DE" sz="1800" dirty="0" smtClean="0">
                <a:solidFill>
                  <a:srgbClr val="008FCD"/>
                </a:solidFill>
              </a:rPr>
              <a:t>)</a:t>
            </a:r>
          </a:p>
          <a:p>
            <a:pPr lvl="1">
              <a:lnSpc>
                <a:spcPct val="80000"/>
              </a:lnSpc>
              <a:defRPr/>
            </a:pPr>
            <a:endParaRPr lang="de-DE" altLang="de-DE" sz="1800" dirty="0">
              <a:solidFill>
                <a:srgbClr val="008FCD"/>
              </a:solidFill>
            </a:endParaRPr>
          </a:p>
        </p:txBody>
      </p:sp>
      <p:sp>
        <p:nvSpPr>
          <p:cNvPr id="7" name="Datumsplatzhalter 3"/>
          <p:cNvSpPr txBox="1">
            <a:spLocks/>
          </p:cNvSpPr>
          <p:nvPr/>
        </p:nvSpPr>
        <p:spPr>
          <a:xfrm>
            <a:off x="457200" y="6309320"/>
            <a:ext cx="6131024"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a:t>Van den </a:t>
            </a:r>
            <a:r>
              <a:rPr lang="de-DE" altLang="de-DE" dirty="0" smtClean="0"/>
              <a:t>Boom, 1994.</a:t>
            </a:r>
            <a:endParaRPr lang="de-DE" altLang="de-DE" dirty="0"/>
          </a:p>
        </p:txBody>
      </p:sp>
      <p:sp>
        <p:nvSpPr>
          <p:cNvPr id="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29</a:t>
            </a:fld>
            <a:endParaRPr lang="de-DE" dirty="0"/>
          </a:p>
        </p:txBody>
      </p:sp>
    </p:spTree>
    <p:extLst>
      <p:ext uri="{BB962C8B-B14F-4D97-AF65-F5344CB8AC3E}">
        <p14:creationId xmlns:p14="http://schemas.microsoft.com/office/powerpoint/2010/main" val="162091419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665888" y="1772816"/>
            <a:ext cx="7560320" cy="4032473"/>
          </a:xfrm>
        </p:spPr>
        <p:txBody>
          <a:bodyPr/>
          <a:lstStyle/>
          <a:p>
            <a:pPr>
              <a:lnSpc>
                <a:spcPct val="90000"/>
              </a:lnSpc>
            </a:pPr>
            <a:r>
              <a:rPr lang="de-DE" altLang="de-DE" sz="2400" dirty="0" smtClean="0">
                <a:solidFill>
                  <a:srgbClr val="008FCD"/>
                </a:solidFill>
              </a:rPr>
              <a:t>3 Termine zwischen dem 6. und 9. LM</a:t>
            </a:r>
          </a:p>
          <a:p>
            <a:pPr lvl="1">
              <a:lnSpc>
                <a:spcPct val="90000"/>
              </a:lnSpc>
            </a:pPr>
            <a:r>
              <a:rPr lang="de-DE" altLang="de-DE" sz="2000" dirty="0" smtClean="0"/>
              <a:t>Hausbesuche, kein standardisiertes Vorgehen, sondern individuell angepasstes Kompetenz-Training.</a:t>
            </a:r>
          </a:p>
          <a:p>
            <a:pPr lvl="1">
              <a:lnSpc>
                <a:spcPct val="90000"/>
              </a:lnSpc>
            </a:pPr>
            <a:r>
              <a:rPr lang="de-DE" altLang="de-DE" sz="2000" dirty="0" smtClean="0"/>
              <a:t>Mütter wurden dazu angeregt, feinfühlig auf die Signale des Babys zu reagieren, z.B. ihr Kind zu imitieren etc.</a:t>
            </a:r>
          </a:p>
          <a:p>
            <a:pPr lvl="1">
              <a:lnSpc>
                <a:spcPct val="90000"/>
              </a:lnSpc>
            </a:pPr>
            <a:r>
              <a:rPr lang="de-DE" altLang="de-DE" sz="2000" dirty="0" smtClean="0"/>
              <a:t>VL gab Feedback über gewählte Beruhigungsstrategien, bzw. erklärte die Notwendigkeit, das Kind in diesem Moment zu beruhigen.</a:t>
            </a:r>
          </a:p>
          <a:p>
            <a:pPr>
              <a:lnSpc>
                <a:spcPct val="90000"/>
              </a:lnSpc>
            </a:pPr>
            <a:r>
              <a:rPr lang="de-DE" altLang="de-DE" sz="2400" dirty="0" smtClean="0">
                <a:solidFill>
                  <a:srgbClr val="008FCD"/>
                </a:solidFill>
              </a:rPr>
              <a:t>Ziel: Optimale Feinabstimmung zwischen mütterlichem Verhalten und kindlichen Signalen.</a:t>
            </a:r>
          </a:p>
        </p:txBody>
      </p:sp>
      <p:sp>
        <p:nvSpPr>
          <p:cNvPr id="6" name="Datumsplatzhalter 3"/>
          <p:cNvSpPr txBox="1">
            <a:spLocks/>
          </p:cNvSpPr>
          <p:nvPr/>
        </p:nvSpPr>
        <p:spPr>
          <a:xfrm>
            <a:off x="457200" y="6309320"/>
            <a:ext cx="59870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a:t>Van den </a:t>
            </a:r>
            <a:r>
              <a:rPr lang="de-DE" altLang="de-DE" dirty="0" smtClean="0"/>
              <a:t>Boom, 1994.</a:t>
            </a:r>
            <a:endParaRPr lang="de-DE" altLang="de-DE" dirty="0"/>
          </a:p>
        </p:txBody>
      </p:sp>
      <p:sp>
        <p:nvSpPr>
          <p:cNvPr id="8" name="AutoShape 2"/>
          <p:cNvSpPr>
            <a:spLocks noGrp="1" noChangeArrowheads="1"/>
          </p:cNvSpPr>
          <p:nvPr>
            <p:ph type="title"/>
          </p:nvPr>
        </p:nvSpPr>
        <p:spPr>
          <a:xfrm>
            <a:off x="1043608" y="274638"/>
            <a:ext cx="7643192" cy="1143000"/>
          </a:xfrm>
        </p:spPr>
        <p:txBody>
          <a:bodyPr/>
          <a:lstStyle/>
          <a:p>
            <a:r>
              <a:rPr lang="de-DE" altLang="de-DE" dirty="0" smtClean="0"/>
              <a:t>Ist Feinfühligkeit trainierbar?</a:t>
            </a:r>
          </a:p>
        </p:txBody>
      </p:sp>
      <p:sp>
        <p:nvSpPr>
          <p:cNvPr id="9"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30</a:t>
            </a:fld>
            <a:endParaRPr lang="de-DE" dirty="0"/>
          </a:p>
        </p:txBody>
      </p:sp>
    </p:spTree>
    <p:extLst>
      <p:ext uri="{BB962C8B-B14F-4D97-AF65-F5344CB8AC3E}">
        <p14:creationId xmlns:p14="http://schemas.microsoft.com/office/powerpoint/2010/main" val="285988427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539552" y="1772816"/>
            <a:ext cx="7704336" cy="4320480"/>
          </a:xfrm>
        </p:spPr>
        <p:txBody>
          <a:bodyPr/>
          <a:lstStyle/>
          <a:p>
            <a:pPr marL="0" indent="0">
              <a:lnSpc>
                <a:spcPct val="90000"/>
              </a:lnSpc>
              <a:buNone/>
            </a:pPr>
            <a:r>
              <a:rPr lang="de-DE" altLang="de-DE" dirty="0">
                <a:solidFill>
                  <a:srgbClr val="008FCD"/>
                </a:solidFill>
              </a:rPr>
              <a:t>Ergebnisse - Interventionsgruppe</a:t>
            </a:r>
          </a:p>
          <a:p>
            <a:pPr>
              <a:lnSpc>
                <a:spcPct val="90000"/>
              </a:lnSpc>
            </a:pPr>
            <a:r>
              <a:rPr lang="de-DE" altLang="de-DE" sz="2000" dirty="0" smtClean="0"/>
              <a:t>Signifikant </a:t>
            </a:r>
            <a:r>
              <a:rPr lang="de-DE" altLang="de-DE" sz="2000" b="1" dirty="0" smtClean="0">
                <a:solidFill>
                  <a:srgbClr val="F08A16"/>
                </a:solidFill>
              </a:rPr>
              <a:t>höhere Feinfühligkeit </a:t>
            </a:r>
            <a:r>
              <a:rPr lang="de-DE" altLang="de-DE" sz="2000" dirty="0" smtClean="0"/>
              <a:t>der Mütter in der Interaktion mit ihren 12-Monatigen.</a:t>
            </a:r>
          </a:p>
          <a:p>
            <a:pPr>
              <a:lnSpc>
                <a:spcPct val="90000"/>
              </a:lnSpc>
            </a:pPr>
            <a:r>
              <a:rPr lang="de-DE" altLang="de-DE" sz="2000" dirty="0" smtClean="0"/>
              <a:t>Höherer Anteil </a:t>
            </a:r>
            <a:r>
              <a:rPr lang="de-DE" altLang="de-DE" sz="2000" b="1" dirty="0" smtClean="0">
                <a:solidFill>
                  <a:srgbClr val="F08A16"/>
                </a:solidFill>
              </a:rPr>
              <a:t>sicher gebundene </a:t>
            </a:r>
            <a:r>
              <a:rPr lang="de-DE" altLang="de-DE" sz="2000" dirty="0" smtClean="0"/>
              <a:t>Kinder</a:t>
            </a:r>
          </a:p>
          <a:p>
            <a:pPr>
              <a:lnSpc>
                <a:spcPct val="90000"/>
              </a:lnSpc>
            </a:pPr>
            <a:r>
              <a:rPr lang="de-DE" altLang="de-DE" sz="2000" dirty="0" smtClean="0"/>
              <a:t>Auch noch </a:t>
            </a:r>
            <a:r>
              <a:rPr lang="de-DE" altLang="de-DE" sz="2000" b="1" dirty="0" smtClean="0">
                <a:solidFill>
                  <a:srgbClr val="008FCD"/>
                </a:solidFill>
              </a:rPr>
              <a:t>im dritten Jahr nach der Intervention </a:t>
            </a:r>
            <a:r>
              <a:rPr lang="de-DE" altLang="de-DE" sz="2000" dirty="0" smtClean="0"/>
              <a:t>zeigen sich überdauernde Effekte der Intervention: </a:t>
            </a:r>
          </a:p>
          <a:p>
            <a:pPr lvl="1">
              <a:lnSpc>
                <a:spcPct val="90000"/>
              </a:lnSpc>
            </a:pPr>
            <a:r>
              <a:rPr lang="de-DE" altLang="de-DE" sz="1800" dirty="0" smtClean="0"/>
              <a:t>Erhöhte mütterliche Feinfühligkeit.</a:t>
            </a:r>
          </a:p>
          <a:p>
            <a:pPr lvl="1">
              <a:lnSpc>
                <a:spcPct val="90000"/>
              </a:lnSpc>
            </a:pPr>
            <a:r>
              <a:rPr lang="de-DE" altLang="de-DE" sz="1800" dirty="0" smtClean="0">
                <a:solidFill>
                  <a:srgbClr val="008FCD"/>
                </a:solidFill>
              </a:rPr>
              <a:t>Größere Kooperation </a:t>
            </a:r>
            <a:r>
              <a:rPr lang="de-DE" altLang="de-DE" sz="1800" dirty="0" smtClean="0"/>
              <a:t>des Kindes in der Interventionsgruppe.</a:t>
            </a:r>
          </a:p>
          <a:p>
            <a:pPr lvl="1">
              <a:lnSpc>
                <a:spcPct val="90000"/>
              </a:lnSpc>
            </a:pPr>
            <a:r>
              <a:rPr lang="de-DE" altLang="de-DE" sz="1800" dirty="0" smtClean="0"/>
              <a:t>Ehemänner der Frauen aus der Interventionsgruppe zeigten ebenfalls eine aufmerksamere Haltung.</a:t>
            </a:r>
            <a:endParaRPr lang="de-DE" altLang="de-DE" sz="1800" dirty="0" smtClean="0">
              <a:solidFill>
                <a:srgbClr val="FF0000"/>
              </a:solidFill>
            </a:endParaRPr>
          </a:p>
          <a:p>
            <a:pPr>
              <a:lnSpc>
                <a:spcPct val="90000"/>
              </a:lnSpc>
            </a:pPr>
            <a:r>
              <a:rPr lang="de-DE" altLang="de-DE" sz="2200" dirty="0" smtClean="0">
                <a:solidFill>
                  <a:srgbClr val="008FCD"/>
                </a:solidFill>
              </a:rPr>
              <a:t>Kinder der Interventionsgruppe zeigten </a:t>
            </a:r>
          </a:p>
          <a:p>
            <a:pPr lvl="1">
              <a:lnSpc>
                <a:spcPct val="90000"/>
              </a:lnSpc>
            </a:pPr>
            <a:r>
              <a:rPr lang="de-DE" altLang="de-DE" sz="1800" b="1" dirty="0" smtClean="0">
                <a:solidFill>
                  <a:srgbClr val="F08A16"/>
                </a:solidFill>
              </a:rPr>
              <a:t>weniger Verhaltensauffälligkeiten </a:t>
            </a:r>
          </a:p>
          <a:p>
            <a:pPr lvl="1">
              <a:lnSpc>
                <a:spcPct val="90000"/>
              </a:lnSpc>
            </a:pPr>
            <a:r>
              <a:rPr lang="de-DE" altLang="de-DE" sz="1800" b="1" dirty="0" smtClean="0">
                <a:solidFill>
                  <a:srgbClr val="F08A16"/>
                </a:solidFill>
              </a:rPr>
              <a:t>bessere Beziehungen zu Gleichaltrigen</a:t>
            </a:r>
            <a:endParaRPr lang="de-DE" altLang="de-DE" sz="1800" b="1" dirty="0" smtClean="0"/>
          </a:p>
        </p:txBody>
      </p:sp>
      <p:sp>
        <p:nvSpPr>
          <p:cNvPr id="6" name="Datumsplatzhalter 3"/>
          <p:cNvSpPr txBox="1">
            <a:spLocks/>
          </p:cNvSpPr>
          <p:nvPr/>
        </p:nvSpPr>
        <p:spPr>
          <a:xfrm>
            <a:off x="457200" y="6309320"/>
            <a:ext cx="6059016"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a:t>Van den </a:t>
            </a:r>
            <a:r>
              <a:rPr lang="de-DE" altLang="de-DE" dirty="0" smtClean="0"/>
              <a:t>Boom, 1994.</a:t>
            </a:r>
            <a:endParaRPr lang="de-DE" altLang="de-DE" dirty="0"/>
          </a:p>
        </p:txBody>
      </p:sp>
      <p:sp>
        <p:nvSpPr>
          <p:cNvPr id="7" name="AutoShape 2"/>
          <p:cNvSpPr>
            <a:spLocks noGrp="1" noChangeArrowheads="1"/>
          </p:cNvSpPr>
          <p:nvPr>
            <p:ph type="title"/>
          </p:nvPr>
        </p:nvSpPr>
        <p:spPr>
          <a:xfrm>
            <a:off x="1043608" y="274638"/>
            <a:ext cx="7643192" cy="1143000"/>
          </a:xfrm>
        </p:spPr>
        <p:txBody>
          <a:bodyPr/>
          <a:lstStyle/>
          <a:p>
            <a:r>
              <a:rPr lang="de-DE" altLang="de-DE" dirty="0" smtClean="0"/>
              <a:t>Ist Feinfühligkeit trainierbar?</a:t>
            </a:r>
          </a:p>
        </p:txBody>
      </p:sp>
      <p:sp>
        <p:nvSpPr>
          <p:cNvPr id="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31</a:t>
            </a:fld>
            <a:endParaRPr lang="de-DE" dirty="0"/>
          </a:p>
        </p:txBody>
      </p:sp>
    </p:spTree>
    <p:extLst>
      <p:ext uri="{BB962C8B-B14F-4D97-AF65-F5344CB8AC3E}">
        <p14:creationId xmlns:p14="http://schemas.microsoft.com/office/powerpoint/2010/main" val="1597173159"/>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Users\Becker-Stoll\Desktop\2017-02-06 11_37_08-Stark durch Bindung. - Adobe Acrobat Reader DC.png"/>
          <p:cNvPicPr>
            <a:picLocks noChangeAspect="1" noChangeArrowheads="1"/>
          </p:cNvPicPr>
          <p:nvPr/>
        </p:nvPicPr>
        <p:blipFill>
          <a:blip r:embed="rId2"/>
          <a:srcRect/>
          <a:stretch>
            <a:fillRect/>
          </a:stretch>
        </p:blipFill>
        <p:spPr bwMode="auto">
          <a:xfrm>
            <a:off x="268288" y="2708275"/>
            <a:ext cx="2603500" cy="36718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Inhaltsplatzhalter 2"/>
          <p:cNvSpPr>
            <a:spLocks noGrp="1"/>
          </p:cNvSpPr>
          <p:nvPr>
            <p:ph idx="1"/>
          </p:nvPr>
        </p:nvSpPr>
        <p:spPr>
          <a:xfrm>
            <a:off x="323850" y="1773238"/>
            <a:ext cx="5926138" cy="1008062"/>
          </a:xfrm>
        </p:spPr>
        <p:txBody>
          <a:bodyPr/>
          <a:lstStyle/>
          <a:p>
            <a:pPr marL="0" indent="0">
              <a:buFontTx/>
              <a:buNone/>
              <a:defRPr/>
            </a:pPr>
            <a:r>
              <a:rPr lang="de-DE" sz="1600" dirty="0"/>
              <a:t>„Stark durch Bindung“ zeigt, was Kinder in ihren ersten Lebensjahren brauchen und wie Eltern von Geburt an eine stärkende Beziehung zu ihrem Kind aufbauen können – damit es stark durchs Leben gehen kann</a:t>
            </a:r>
            <a:r>
              <a:rPr lang="de-DE" sz="1600" dirty="0" smtClean="0"/>
              <a:t>.</a:t>
            </a:r>
          </a:p>
          <a:p>
            <a:pPr>
              <a:defRPr/>
            </a:pPr>
            <a:endParaRPr lang="de-DE" sz="1600" dirty="0" smtClean="0"/>
          </a:p>
          <a:p>
            <a:pPr marL="0" indent="0">
              <a:buFontTx/>
              <a:buNone/>
              <a:defRPr/>
            </a:pPr>
            <a:endParaRPr lang="de-DE" sz="1800" dirty="0" smtClean="0"/>
          </a:p>
        </p:txBody>
      </p:sp>
      <p:sp>
        <p:nvSpPr>
          <p:cNvPr id="14340" name="Textfeld 1"/>
          <p:cNvSpPr txBox="1">
            <a:spLocks noChangeArrowheads="1"/>
          </p:cNvSpPr>
          <p:nvPr/>
        </p:nvSpPr>
        <p:spPr bwMode="auto">
          <a:xfrm>
            <a:off x="2916238" y="2714625"/>
            <a:ext cx="324167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9A0721"/>
              </a:buClr>
              <a:buFont typeface="Arial" charset="0"/>
              <a:buChar char="•"/>
              <a:defRPr sz="2800">
                <a:solidFill>
                  <a:schemeClr val="tx1"/>
                </a:solidFill>
                <a:latin typeface="Calibri" pitchFamily="34" charset="0"/>
              </a:defRPr>
            </a:lvl1pPr>
            <a:lvl2pPr marL="742950" indent="-285750" eaLnBrk="0" hangingPunct="0">
              <a:spcBef>
                <a:spcPct val="20000"/>
              </a:spcBef>
              <a:buClr>
                <a:srgbClr val="8EB4E3"/>
              </a:buClr>
              <a:buFont typeface="Arial" charset="0"/>
              <a:buChar char="–"/>
              <a:defRPr sz="2400">
                <a:solidFill>
                  <a:schemeClr val="tx1"/>
                </a:solidFill>
                <a:latin typeface="Calibri" pitchFamily="34" charset="0"/>
              </a:defRPr>
            </a:lvl2pPr>
            <a:lvl3pPr marL="1143000" indent="-228600" eaLnBrk="0" hangingPunct="0">
              <a:spcBef>
                <a:spcPct val="20000"/>
              </a:spcBef>
              <a:buClr>
                <a:srgbClr val="FAC090"/>
              </a:buClr>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defRPr>
            </a:lvl9pPr>
          </a:lstStyle>
          <a:p>
            <a:pPr eaLnBrk="1" hangingPunct="1">
              <a:spcBef>
                <a:spcPct val="0"/>
              </a:spcBef>
              <a:buClrTx/>
              <a:buFontTx/>
              <a:buNone/>
            </a:pPr>
            <a:r>
              <a:rPr lang="de-DE" altLang="de-DE" sz="1600"/>
              <a:t>Broschüre kostenlos bestellbar unter: </a:t>
            </a:r>
          </a:p>
          <a:p>
            <a:pPr eaLnBrk="1" hangingPunct="1">
              <a:spcBef>
                <a:spcPct val="0"/>
              </a:spcBef>
              <a:buClrTx/>
              <a:buFontTx/>
              <a:buNone/>
            </a:pPr>
            <a:r>
              <a:rPr lang="de-DE" altLang="de-DE" sz="1100">
                <a:hlinkClick r:id="rId3"/>
              </a:rPr>
              <a:t>http://www.stmas.bayern.de/broschueren/index.php</a:t>
            </a:r>
            <a:endParaRPr lang="de-DE" altLang="de-DE" sz="1100"/>
          </a:p>
          <a:p>
            <a:pPr eaLnBrk="1" hangingPunct="1">
              <a:spcBef>
                <a:spcPct val="0"/>
              </a:spcBef>
              <a:buClrTx/>
              <a:buFontTx/>
              <a:buNone/>
            </a:pPr>
            <a:endParaRPr lang="de-DE" altLang="de-DE" sz="1600"/>
          </a:p>
          <a:p>
            <a:pPr eaLnBrk="1" hangingPunct="1">
              <a:spcBef>
                <a:spcPct val="0"/>
              </a:spcBef>
              <a:buClrTx/>
              <a:buFontTx/>
              <a:buNone/>
            </a:pPr>
            <a:r>
              <a:rPr lang="de-DE" altLang="de-DE" sz="1600"/>
              <a:t>Jetzt mit Leporello in verschiedenen Sprachen </a:t>
            </a:r>
          </a:p>
        </p:txBody>
      </p:sp>
      <p:pic>
        <p:nvPicPr>
          <p:cNvPr id="7" name="Picture 2"/>
          <p:cNvPicPr>
            <a:picLocks noChangeAspect="1" noChangeArrowheads="1"/>
          </p:cNvPicPr>
          <p:nvPr/>
        </p:nvPicPr>
        <p:blipFill>
          <a:blip r:embed="rId4"/>
          <a:srcRect/>
          <a:stretch>
            <a:fillRect/>
          </a:stretch>
        </p:blipFill>
        <p:spPr bwMode="auto">
          <a:xfrm>
            <a:off x="6249988" y="1433513"/>
            <a:ext cx="2733675" cy="51847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42" name="Titel 1"/>
          <p:cNvSpPr>
            <a:spLocks noGrp="1"/>
          </p:cNvSpPr>
          <p:nvPr>
            <p:ph type="title"/>
          </p:nvPr>
        </p:nvSpPr>
        <p:spPr>
          <a:xfrm>
            <a:off x="971550" y="274638"/>
            <a:ext cx="7777163" cy="1143000"/>
          </a:xfrm>
        </p:spPr>
        <p:txBody>
          <a:bodyPr/>
          <a:lstStyle/>
          <a:p>
            <a:r>
              <a:rPr lang="de-DE" altLang="de-DE" smtClean="0"/>
              <a:t>Interaktionsqualität zeigt sich in </a:t>
            </a:r>
            <a:br>
              <a:rPr lang="de-DE" altLang="de-DE" smtClean="0"/>
            </a:br>
            <a:r>
              <a:rPr lang="de-DE" altLang="de-DE" smtClean="0"/>
              <a:t>feinfühliger Begleitung</a:t>
            </a:r>
          </a:p>
        </p:txBody>
      </p:sp>
      <p:sp>
        <p:nvSpPr>
          <p:cNvPr id="11" name="Foliennummernplatzhalter 5"/>
          <p:cNvSpPr>
            <a:spLocks noGrp="1"/>
          </p:cNvSpPr>
          <p:nvPr>
            <p:ph type="sldNum" sz="quarter" idx="11"/>
          </p:nvPr>
        </p:nvSpPr>
        <p:spPr>
          <a:xfrm>
            <a:off x="6861175" y="6435725"/>
            <a:ext cx="2122488" cy="365125"/>
          </a:xfrm>
        </p:spPr>
        <p:txBody>
          <a:bodyPr/>
          <a:lstStyle/>
          <a:p>
            <a:pPr>
              <a:defRPr/>
            </a:pPr>
            <a:r>
              <a:rPr lang="de-DE" altLang="de-DE" sz="1050" dirty="0" smtClean="0"/>
              <a:t>   </a:t>
            </a:r>
          </a:p>
          <a:p>
            <a:pPr>
              <a:defRPr/>
            </a:pPr>
            <a:fld id="{FCA4A08D-2F0E-472A-82C6-FA88DC6C9955}" type="slidenum">
              <a:rPr lang="de-DE" altLang="de-DE" sz="1050" smtClean="0"/>
              <a:pPr>
                <a:defRPr/>
              </a:pPr>
              <a:t>32</a:t>
            </a:fld>
            <a:endParaRPr lang="de-DE" altLang="de-DE" sz="1050" dirty="0"/>
          </a:p>
        </p:txBody>
      </p:sp>
      <p:sp>
        <p:nvSpPr>
          <p:cNvPr id="9" name="Datumsplatzhalter 3"/>
          <p:cNvSpPr txBox="1">
            <a:spLocks/>
          </p:cNvSpPr>
          <p:nvPr/>
        </p:nvSpPr>
        <p:spPr>
          <a:xfrm>
            <a:off x="457200" y="6374233"/>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endParaRPr lang="de-DE" dirty="0"/>
          </a:p>
        </p:txBody>
      </p:sp>
    </p:spTree>
    <p:extLst>
      <p:ext uri="{BB962C8B-B14F-4D97-AF65-F5344CB8AC3E}">
        <p14:creationId xmlns:p14="http://schemas.microsoft.com/office/powerpoint/2010/main" val="2796389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4"/>
          <p:cNvSpPr>
            <a:spLocks noGrp="1"/>
          </p:cNvSpPr>
          <p:nvPr>
            <p:ph type="title"/>
          </p:nvPr>
        </p:nvSpPr>
        <p:spPr>
          <a:xfrm>
            <a:off x="323850" y="1403350"/>
            <a:ext cx="4797425" cy="1162050"/>
          </a:xfrm>
        </p:spPr>
        <p:txBody>
          <a:bodyPr/>
          <a:lstStyle/>
          <a:p>
            <a:r>
              <a:rPr lang="de-DE" altLang="de-DE" smtClean="0"/>
              <a:t>Beziehungen mit Kindern im Alter</a:t>
            </a:r>
            <a:br>
              <a:rPr lang="de-DE" altLang="de-DE" smtClean="0"/>
            </a:br>
            <a:r>
              <a:rPr lang="de-DE" altLang="de-DE" smtClean="0"/>
              <a:t>von 3 bis 6 Jahren gestalten</a:t>
            </a:r>
          </a:p>
        </p:txBody>
      </p:sp>
      <p:sp>
        <p:nvSpPr>
          <p:cNvPr id="15363" name="Textplatzhalter 6"/>
          <p:cNvSpPr>
            <a:spLocks noGrp="1"/>
          </p:cNvSpPr>
          <p:nvPr>
            <p:ph type="body" sz="half" idx="2"/>
          </p:nvPr>
        </p:nvSpPr>
        <p:spPr>
          <a:xfrm>
            <a:off x="350838" y="2636838"/>
            <a:ext cx="4725987" cy="3217862"/>
          </a:xfrm>
        </p:spPr>
        <p:txBody>
          <a:bodyPr/>
          <a:lstStyle/>
          <a:p>
            <a:r>
              <a:rPr lang="de-DE" altLang="de-DE" sz="2000" smtClean="0"/>
              <a:t>Eine </a:t>
            </a:r>
            <a:r>
              <a:rPr lang="de-DE" altLang="de-DE" sz="2000" smtClean="0">
                <a:solidFill>
                  <a:srgbClr val="F08A16"/>
                </a:solidFill>
              </a:rPr>
              <a:t>vertrauensvolle Beziehung zum Kind </a:t>
            </a:r>
            <a:r>
              <a:rPr lang="de-DE" altLang="de-DE" sz="2000" smtClean="0"/>
              <a:t>ist die wichtigste </a:t>
            </a:r>
            <a:r>
              <a:rPr lang="de-DE" altLang="de-DE" sz="2000" smtClean="0">
                <a:solidFill>
                  <a:srgbClr val="F08A16"/>
                </a:solidFill>
              </a:rPr>
              <a:t>Voraussetzung</a:t>
            </a:r>
            <a:r>
              <a:rPr lang="de-DE" altLang="de-DE" sz="2000" smtClean="0"/>
              <a:t>, um Kinder in einer </a:t>
            </a:r>
            <a:r>
              <a:rPr lang="de-DE" altLang="de-DE" sz="2000" smtClean="0">
                <a:solidFill>
                  <a:srgbClr val="F08A16"/>
                </a:solidFill>
              </a:rPr>
              <a:t>gesunden Entwicklung </a:t>
            </a:r>
            <a:r>
              <a:rPr lang="de-DE" altLang="de-DE" sz="2000" smtClean="0"/>
              <a:t>zu unterstützen. </a:t>
            </a:r>
          </a:p>
          <a:p>
            <a:r>
              <a:rPr lang="de-DE" altLang="de-DE" sz="2000" smtClean="0">
                <a:solidFill>
                  <a:srgbClr val="F08A16"/>
                </a:solidFill>
              </a:rPr>
              <a:t>Feinfühlige Emotionsregulation </a:t>
            </a:r>
            <a:r>
              <a:rPr lang="de-DE" altLang="de-DE" sz="2000" smtClean="0"/>
              <a:t>und </a:t>
            </a:r>
            <a:r>
              <a:rPr lang="de-DE" altLang="de-DE" sz="2000" smtClean="0">
                <a:solidFill>
                  <a:srgbClr val="F08A16"/>
                </a:solidFill>
              </a:rPr>
              <a:t>Explorationsunterstützung</a:t>
            </a:r>
            <a:r>
              <a:rPr lang="de-DE" altLang="de-DE" sz="2000" smtClean="0"/>
              <a:t>  erkennt die </a:t>
            </a:r>
            <a:r>
              <a:rPr lang="de-DE" altLang="de-DE" sz="2000" smtClean="0">
                <a:solidFill>
                  <a:srgbClr val="F08A16"/>
                </a:solidFill>
              </a:rPr>
              <a:t>Grundbedürfnisse hinter dem Verhalten </a:t>
            </a:r>
            <a:r>
              <a:rPr lang="de-DE" altLang="de-DE" sz="2000" smtClean="0"/>
              <a:t>der Kinder und stärkt ihre soziale und emotionale Entwicklung.</a:t>
            </a:r>
          </a:p>
          <a:p>
            <a:endParaRPr lang="de-DE" altLang="de-DE" sz="1600" smtClean="0">
              <a:solidFill>
                <a:srgbClr val="000099"/>
              </a:solidFill>
            </a:endParaRPr>
          </a:p>
        </p:txBody>
      </p:sp>
      <p:pic>
        <p:nvPicPr>
          <p:cNvPr id="75778" name="Picture 2" descr="C:\Users\Becker-Stoll\Desktop\2017-02-06 11_46_11-ifp_bkk_broschuere_feinf__hligkeit_von_eltern_und_erzieherinnen.pdf - Adobe Acro.png"/>
          <p:cNvPicPr>
            <a:picLocks noChangeAspect="1" noChangeArrowheads="1"/>
          </p:cNvPicPr>
          <p:nvPr/>
        </p:nvPicPr>
        <p:blipFill rotWithShape="1">
          <a:blip r:embed="rId2"/>
          <a:srcRect l="2066" t="2774" b="1462"/>
          <a:stretch/>
        </p:blipFill>
        <p:spPr bwMode="auto">
          <a:xfrm>
            <a:off x="5199063" y="1300163"/>
            <a:ext cx="3694112" cy="51990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365" name="Textfeld 5"/>
          <p:cNvSpPr txBox="1">
            <a:spLocks noChangeArrowheads="1"/>
          </p:cNvSpPr>
          <p:nvPr/>
        </p:nvSpPr>
        <p:spPr bwMode="auto">
          <a:xfrm>
            <a:off x="395288" y="5673725"/>
            <a:ext cx="45370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9A0721"/>
              </a:buClr>
              <a:buFont typeface="Arial" charset="0"/>
              <a:buChar char="•"/>
              <a:defRPr sz="2800">
                <a:solidFill>
                  <a:schemeClr val="tx1"/>
                </a:solidFill>
                <a:latin typeface="Calibri" pitchFamily="34" charset="0"/>
              </a:defRPr>
            </a:lvl1pPr>
            <a:lvl2pPr marL="742950" indent="-285750" eaLnBrk="0" hangingPunct="0">
              <a:spcBef>
                <a:spcPct val="20000"/>
              </a:spcBef>
              <a:buClr>
                <a:srgbClr val="8EB4E3"/>
              </a:buClr>
              <a:buFont typeface="Arial" charset="0"/>
              <a:buChar char="–"/>
              <a:defRPr sz="2400">
                <a:solidFill>
                  <a:schemeClr val="tx1"/>
                </a:solidFill>
                <a:latin typeface="Calibri" pitchFamily="34" charset="0"/>
              </a:defRPr>
            </a:lvl2pPr>
            <a:lvl3pPr marL="1143000" indent="-228600" eaLnBrk="0" hangingPunct="0">
              <a:spcBef>
                <a:spcPct val="20000"/>
              </a:spcBef>
              <a:buClr>
                <a:srgbClr val="FAC090"/>
              </a:buClr>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defRPr>
            </a:lvl9pPr>
          </a:lstStyle>
          <a:p>
            <a:pPr eaLnBrk="1" hangingPunct="1">
              <a:spcBef>
                <a:spcPct val="0"/>
              </a:spcBef>
              <a:buClrTx/>
              <a:buFontTx/>
              <a:buNone/>
            </a:pPr>
            <a:r>
              <a:rPr lang="de-DE" altLang="de-DE" sz="1100">
                <a:hlinkClick r:id="rId3"/>
              </a:rPr>
              <a:t>http://www.bkk-bayern.de/uploads/media/</a:t>
            </a:r>
            <a:endParaRPr lang="de-DE" altLang="de-DE" sz="1100"/>
          </a:p>
          <a:p>
            <a:pPr eaLnBrk="1" hangingPunct="1">
              <a:spcBef>
                <a:spcPct val="0"/>
              </a:spcBef>
              <a:buClrTx/>
              <a:buFontTx/>
              <a:buNone/>
            </a:pPr>
            <a:r>
              <a:rPr lang="de-DE" altLang="de-DE" sz="1100"/>
              <a:t>IFP_BKK_Broschuere_Feinfuehligkeit_von_Eltern_und_ErzieherInnen.pdf</a:t>
            </a:r>
          </a:p>
        </p:txBody>
      </p:sp>
      <p:sp>
        <p:nvSpPr>
          <p:cNvPr id="15366" name="Titel 1"/>
          <p:cNvSpPr txBox="1">
            <a:spLocks/>
          </p:cNvSpPr>
          <p:nvPr/>
        </p:nvSpPr>
        <p:spPr bwMode="auto">
          <a:xfrm>
            <a:off x="519113"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rgbClr val="9A0721"/>
              </a:buClr>
              <a:buFont typeface="Arial" charset="0"/>
              <a:buChar char="•"/>
              <a:defRPr sz="2800">
                <a:solidFill>
                  <a:schemeClr val="tx1"/>
                </a:solidFill>
                <a:latin typeface="Calibri" pitchFamily="34" charset="0"/>
              </a:defRPr>
            </a:lvl1pPr>
            <a:lvl2pPr marL="742950" indent="-285750" eaLnBrk="0" hangingPunct="0">
              <a:spcBef>
                <a:spcPct val="20000"/>
              </a:spcBef>
              <a:buClr>
                <a:srgbClr val="8EB4E3"/>
              </a:buClr>
              <a:buFont typeface="Arial" charset="0"/>
              <a:buChar char="–"/>
              <a:defRPr sz="2400">
                <a:solidFill>
                  <a:schemeClr val="tx1"/>
                </a:solidFill>
                <a:latin typeface="Calibri" pitchFamily="34" charset="0"/>
              </a:defRPr>
            </a:lvl2pPr>
            <a:lvl3pPr marL="1143000" indent="-228600" eaLnBrk="0" hangingPunct="0">
              <a:spcBef>
                <a:spcPct val="20000"/>
              </a:spcBef>
              <a:buClr>
                <a:srgbClr val="FAC090"/>
              </a:buClr>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1200">
                <a:solidFill>
                  <a:schemeClr val="tx1"/>
                </a:solidFill>
                <a:latin typeface="Calibri" pitchFamily="34" charset="0"/>
              </a:defRPr>
            </a:lvl9pPr>
          </a:lstStyle>
          <a:p>
            <a:pPr eaLnBrk="1" hangingPunct="1">
              <a:spcBef>
                <a:spcPct val="0"/>
              </a:spcBef>
              <a:buClrTx/>
              <a:buFontTx/>
              <a:buNone/>
            </a:pPr>
            <a:r>
              <a:rPr lang="de-DE" altLang="de-DE" sz="3200">
                <a:solidFill>
                  <a:srgbClr val="008FCD"/>
                </a:solidFill>
              </a:rPr>
              <a:t>     Interaktionsqualität zeigt sich in </a:t>
            </a:r>
            <a:br>
              <a:rPr lang="de-DE" altLang="de-DE" sz="3200">
                <a:solidFill>
                  <a:srgbClr val="008FCD"/>
                </a:solidFill>
              </a:rPr>
            </a:br>
            <a:r>
              <a:rPr lang="de-DE" altLang="de-DE" sz="3200">
                <a:solidFill>
                  <a:srgbClr val="008FCD"/>
                </a:solidFill>
              </a:rPr>
              <a:t>     feinfühliger Begleitung</a:t>
            </a:r>
          </a:p>
        </p:txBody>
      </p:sp>
      <p:sp>
        <p:nvSpPr>
          <p:cNvPr id="9" name="Foliennummernplatzhalter 5"/>
          <p:cNvSpPr>
            <a:spLocks noGrp="1"/>
          </p:cNvSpPr>
          <p:nvPr>
            <p:ph type="sldNum" sz="quarter" idx="12"/>
          </p:nvPr>
        </p:nvSpPr>
        <p:spPr>
          <a:xfrm>
            <a:off x="6861175" y="6435725"/>
            <a:ext cx="2122488" cy="365125"/>
          </a:xfrm>
        </p:spPr>
        <p:txBody>
          <a:bodyPr/>
          <a:lstStyle/>
          <a:p>
            <a:pPr>
              <a:defRPr/>
            </a:pPr>
            <a:r>
              <a:rPr lang="de-DE" altLang="de-DE" sz="1050" dirty="0" smtClean="0"/>
              <a:t>   </a:t>
            </a:r>
          </a:p>
          <a:p>
            <a:pPr>
              <a:defRPr/>
            </a:pPr>
            <a:fld id="{7AC99613-1370-4741-AC93-4D8C77149037}" type="slidenum">
              <a:rPr lang="de-DE" altLang="de-DE" sz="1050" smtClean="0"/>
              <a:pPr>
                <a:defRPr/>
              </a:pPr>
              <a:t>33</a:t>
            </a:fld>
            <a:endParaRPr lang="de-DE" altLang="de-DE" sz="1050" dirty="0"/>
          </a:p>
        </p:txBody>
      </p:sp>
      <p:sp>
        <p:nvSpPr>
          <p:cNvPr id="11" name="Datumsplatzhalter 3"/>
          <p:cNvSpPr txBox="1">
            <a:spLocks/>
          </p:cNvSpPr>
          <p:nvPr/>
        </p:nvSpPr>
        <p:spPr>
          <a:xfrm>
            <a:off x="457200" y="6374233"/>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endParaRPr lang="de-DE" dirty="0"/>
          </a:p>
        </p:txBody>
      </p:sp>
    </p:spTree>
    <p:extLst>
      <p:ext uri="{BB962C8B-B14F-4D97-AF65-F5344CB8AC3E}">
        <p14:creationId xmlns:p14="http://schemas.microsoft.com/office/powerpoint/2010/main" val="2156480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el 1"/>
          <p:cNvSpPr>
            <a:spLocks noGrp="1"/>
          </p:cNvSpPr>
          <p:nvPr>
            <p:ph type="title"/>
          </p:nvPr>
        </p:nvSpPr>
        <p:spPr>
          <a:xfrm>
            <a:off x="107504" y="260648"/>
            <a:ext cx="7715200" cy="1143000"/>
          </a:xfrm>
        </p:spPr>
        <p:txBody>
          <a:bodyPr/>
          <a:lstStyle/>
          <a:p>
            <a:r>
              <a:rPr lang="de-DE" altLang="de-DE" dirty="0" smtClean="0"/>
              <a:t> 	Stressregulation – </a:t>
            </a:r>
            <a:br>
              <a:rPr lang="de-DE" altLang="de-DE" dirty="0" smtClean="0"/>
            </a:br>
            <a:r>
              <a:rPr lang="de-DE" altLang="de-DE" dirty="0"/>
              <a:t>	</a:t>
            </a:r>
            <a:r>
              <a:rPr lang="de-DE" altLang="de-DE" dirty="0" smtClean="0"/>
              <a:t>die Aufgabe der Eltern!</a:t>
            </a:r>
          </a:p>
        </p:txBody>
      </p:sp>
      <p:pic>
        <p:nvPicPr>
          <p:cNvPr id="3789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189" y="1916832"/>
            <a:ext cx="2828925" cy="18827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feld 7"/>
          <p:cNvSpPr txBox="1"/>
          <p:nvPr/>
        </p:nvSpPr>
        <p:spPr>
          <a:xfrm>
            <a:off x="3491880" y="1916832"/>
            <a:ext cx="5235575" cy="2308324"/>
          </a:xfrm>
          <a:prstGeom prst="rect">
            <a:avLst/>
          </a:prstGeom>
          <a:noFill/>
        </p:spPr>
        <p:txBody>
          <a:bodyPr>
            <a:spAutoFit/>
          </a:bodyPr>
          <a:lstStyle/>
          <a:p>
            <a:pPr>
              <a:defRPr/>
            </a:pPr>
            <a:r>
              <a:rPr lang="de-DE" sz="2200" b="1" dirty="0">
                <a:solidFill>
                  <a:srgbClr val="F08A16"/>
                </a:solidFill>
              </a:rPr>
              <a:t>Wut</a:t>
            </a:r>
            <a:r>
              <a:rPr lang="de-DE" sz="2200" dirty="0"/>
              <a:t>, </a:t>
            </a:r>
            <a:r>
              <a:rPr lang="de-DE" sz="2200" b="1" dirty="0">
                <a:solidFill>
                  <a:srgbClr val="F08A16"/>
                </a:solidFill>
              </a:rPr>
              <a:t>Furcht</a:t>
            </a:r>
            <a:r>
              <a:rPr lang="de-DE" sz="2200" dirty="0"/>
              <a:t> und </a:t>
            </a:r>
            <a:r>
              <a:rPr lang="de-DE" sz="2200" b="1" dirty="0">
                <a:solidFill>
                  <a:srgbClr val="F08A16"/>
                </a:solidFill>
              </a:rPr>
              <a:t>Trennungsangst</a:t>
            </a:r>
            <a:r>
              <a:rPr lang="de-DE" sz="2200" dirty="0"/>
              <a:t> </a:t>
            </a:r>
            <a:endParaRPr lang="de-DE" sz="2200" dirty="0" smtClean="0"/>
          </a:p>
          <a:p>
            <a:pPr>
              <a:defRPr/>
            </a:pPr>
            <a:r>
              <a:rPr lang="de-DE" sz="2200" dirty="0" smtClean="0"/>
              <a:t>sind </a:t>
            </a:r>
            <a:r>
              <a:rPr lang="de-DE" sz="2200" dirty="0"/>
              <a:t>bereits </a:t>
            </a:r>
            <a:r>
              <a:rPr lang="de-DE" sz="2200" b="1" dirty="0">
                <a:solidFill>
                  <a:srgbClr val="008FCD"/>
                </a:solidFill>
              </a:rPr>
              <a:t>bei</a:t>
            </a:r>
            <a:r>
              <a:rPr lang="de-DE" sz="2200" dirty="0">
                <a:solidFill>
                  <a:srgbClr val="008FCD"/>
                </a:solidFill>
              </a:rPr>
              <a:t> </a:t>
            </a:r>
            <a:r>
              <a:rPr lang="de-DE" sz="2200" b="1" dirty="0" smtClean="0">
                <a:solidFill>
                  <a:srgbClr val="008FCD"/>
                </a:solidFill>
              </a:rPr>
              <a:t>Geburt</a:t>
            </a:r>
            <a:r>
              <a:rPr lang="de-DE" sz="2200" dirty="0" smtClean="0">
                <a:solidFill>
                  <a:srgbClr val="008FCD"/>
                </a:solidFill>
              </a:rPr>
              <a:t> </a:t>
            </a:r>
            <a:r>
              <a:rPr lang="de-DE" sz="2200" b="1" dirty="0">
                <a:solidFill>
                  <a:srgbClr val="008FCD"/>
                </a:solidFill>
              </a:rPr>
              <a:t>angelegt</a:t>
            </a:r>
            <a:r>
              <a:rPr lang="de-DE" sz="2200" dirty="0" smtClean="0">
                <a:solidFill>
                  <a:srgbClr val="008FCD"/>
                </a:solidFill>
              </a:rPr>
              <a:t> </a:t>
            </a:r>
          </a:p>
          <a:p>
            <a:pPr>
              <a:defRPr/>
            </a:pPr>
            <a:r>
              <a:rPr lang="de-DE" sz="2200" dirty="0" smtClean="0"/>
              <a:t>um </a:t>
            </a:r>
            <a:r>
              <a:rPr lang="de-DE" sz="2200" dirty="0"/>
              <a:t>das </a:t>
            </a:r>
            <a:r>
              <a:rPr lang="de-DE" sz="2200" b="1" dirty="0">
                <a:solidFill>
                  <a:srgbClr val="F08A16"/>
                </a:solidFill>
              </a:rPr>
              <a:t>Überleben</a:t>
            </a:r>
            <a:r>
              <a:rPr lang="de-DE" sz="2200" dirty="0"/>
              <a:t> </a:t>
            </a:r>
            <a:r>
              <a:rPr lang="de-DE" sz="2200" b="1" dirty="0">
                <a:solidFill>
                  <a:srgbClr val="F08A16"/>
                </a:solidFill>
              </a:rPr>
              <a:t>des</a:t>
            </a:r>
            <a:r>
              <a:rPr lang="de-DE" sz="2200" dirty="0"/>
              <a:t> </a:t>
            </a:r>
            <a:r>
              <a:rPr lang="de-DE" sz="2200" b="1" dirty="0">
                <a:solidFill>
                  <a:srgbClr val="F08A16"/>
                </a:solidFill>
              </a:rPr>
              <a:t>Babys</a:t>
            </a:r>
            <a:r>
              <a:rPr lang="de-DE" sz="2200" dirty="0"/>
              <a:t> zu sichern.</a:t>
            </a:r>
          </a:p>
          <a:p>
            <a:pPr>
              <a:defRPr/>
            </a:pPr>
            <a:endParaRPr lang="de-DE" sz="1200" dirty="0"/>
          </a:p>
          <a:p>
            <a:pPr algn="ctr">
              <a:defRPr/>
            </a:pPr>
            <a:r>
              <a:rPr lang="de-DE" sz="2200" b="1" dirty="0">
                <a:solidFill>
                  <a:srgbClr val="008FCD"/>
                </a:solidFill>
              </a:rPr>
              <a:t>Ein </a:t>
            </a:r>
            <a:r>
              <a:rPr lang="de-DE" sz="2200" b="1" dirty="0" smtClean="0">
                <a:solidFill>
                  <a:srgbClr val="008FCD"/>
                </a:solidFill>
              </a:rPr>
              <a:t>Kind </a:t>
            </a:r>
            <a:r>
              <a:rPr lang="de-DE" sz="2200" b="1" dirty="0">
                <a:solidFill>
                  <a:srgbClr val="008FCD"/>
                </a:solidFill>
              </a:rPr>
              <a:t>das schreit </a:t>
            </a:r>
            <a:endParaRPr lang="de-DE" sz="2200" b="1" dirty="0" smtClean="0">
              <a:solidFill>
                <a:srgbClr val="008FCD"/>
              </a:solidFill>
            </a:endParaRPr>
          </a:p>
          <a:p>
            <a:pPr algn="ctr">
              <a:defRPr/>
            </a:pPr>
            <a:r>
              <a:rPr lang="de-DE" sz="2200" b="1" dirty="0" smtClean="0">
                <a:solidFill>
                  <a:srgbClr val="008FCD"/>
                </a:solidFill>
              </a:rPr>
              <a:t>benötigt </a:t>
            </a:r>
            <a:r>
              <a:rPr lang="de-DE" sz="2200" b="1" dirty="0">
                <a:solidFill>
                  <a:srgbClr val="008FCD"/>
                </a:solidFill>
              </a:rPr>
              <a:t>die Hilfe der Eltern </a:t>
            </a:r>
            <a:endParaRPr lang="de-DE" sz="2200" b="1" dirty="0" smtClean="0">
              <a:solidFill>
                <a:srgbClr val="008FCD"/>
              </a:solidFill>
            </a:endParaRPr>
          </a:p>
          <a:p>
            <a:pPr algn="ctr">
              <a:defRPr/>
            </a:pPr>
            <a:r>
              <a:rPr lang="de-DE" sz="2200" b="1" dirty="0" smtClean="0">
                <a:solidFill>
                  <a:srgbClr val="008FCD"/>
                </a:solidFill>
              </a:rPr>
              <a:t>um </a:t>
            </a:r>
            <a:r>
              <a:rPr lang="de-DE" sz="2200" b="1" dirty="0">
                <a:solidFill>
                  <a:srgbClr val="008FCD"/>
                </a:solidFill>
              </a:rPr>
              <a:t>sich zu beruhigen</a:t>
            </a:r>
            <a:r>
              <a:rPr lang="de-DE" sz="2200" b="1" dirty="0" smtClean="0">
                <a:solidFill>
                  <a:srgbClr val="008FCD"/>
                </a:solidFill>
              </a:rPr>
              <a:t>.</a:t>
            </a:r>
            <a:endParaRPr lang="de-DE" sz="2200" b="1" dirty="0">
              <a:solidFill>
                <a:srgbClr val="008FCD"/>
              </a:solidFill>
            </a:endParaRPr>
          </a:p>
        </p:txBody>
      </p:sp>
      <p:sp>
        <p:nvSpPr>
          <p:cNvPr id="37893" name="Textfeld 8"/>
          <p:cNvSpPr txBox="1">
            <a:spLocks noChangeArrowheads="1"/>
          </p:cNvSpPr>
          <p:nvPr/>
        </p:nvSpPr>
        <p:spPr bwMode="auto">
          <a:xfrm>
            <a:off x="611560" y="4289608"/>
            <a:ext cx="8135938"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DE" altLang="de-DE" sz="2000" dirty="0">
                <a:latin typeface="+mn-lt"/>
              </a:rPr>
              <a:t>Wird eines der </a:t>
            </a:r>
            <a:r>
              <a:rPr lang="de-DE" altLang="de-DE" sz="2000" b="1" dirty="0">
                <a:solidFill>
                  <a:srgbClr val="F08A16"/>
                </a:solidFill>
                <a:latin typeface="+mn-lt"/>
              </a:rPr>
              <a:t>Alarmsysteme</a:t>
            </a:r>
            <a:r>
              <a:rPr lang="de-DE" altLang="de-DE" sz="2000" dirty="0">
                <a:latin typeface="+mn-lt"/>
              </a:rPr>
              <a:t> </a:t>
            </a:r>
            <a:r>
              <a:rPr lang="de-DE" altLang="de-DE" sz="2000" dirty="0" smtClean="0">
                <a:latin typeface="+mn-lt"/>
              </a:rPr>
              <a:t>wie </a:t>
            </a:r>
          </a:p>
          <a:p>
            <a:pPr marL="342900" indent="-342900" eaLnBrk="1" hangingPunct="1">
              <a:spcBef>
                <a:spcPct val="0"/>
              </a:spcBef>
              <a:buFont typeface="Symbol" panose="05050102010706020507" pitchFamily="18" charset="2"/>
              <a:buChar char="-"/>
            </a:pPr>
            <a:r>
              <a:rPr lang="de-DE" altLang="de-DE" sz="2000" dirty="0" smtClean="0">
                <a:solidFill>
                  <a:srgbClr val="F08A16"/>
                </a:solidFill>
                <a:latin typeface="+mn-lt"/>
              </a:rPr>
              <a:t>Wut</a:t>
            </a:r>
            <a:r>
              <a:rPr lang="de-DE" altLang="de-DE" sz="2000" dirty="0">
                <a:solidFill>
                  <a:srgbClr val="F08A16"/>
                </a:solidFill>
                <a:latin typeface="+mn-lt"/>
              </a:rPr>
              <a:t>, Furcht oder Trennungsangst </a:t>
            </a:r>
            <a:endParaRPr lang="de-DE" altLang="de-DE" sz="2000" dirty="0" smtClean="0">
              <a:solidFill>
                <a:srgbClr val="F08A16"/>
              </a:solidFill>
              <a:latin typeface="+mn-lt"/>
            </a:endParaRPr>
          </a:p>
          <a:p>
            <a:pPr marL="342900" indent="-342900" eaLnBrk="1" hangingPunct="1">
              <a:spcBef>
                <a:spcPct val="0"/>
              </a:spcBef>
              <a:buFont typeface="Symbol" panose="05050102010706020507" pitchFamily="18" charset="2"/>
              <a:buChar char="-"/>
            </a:pPr>
            <a:r>
              <a:rPr lang="de-DE" altLang="de-DE" sz="2000" dirty="0" smtClean="0">
                <a:latin typeface="+mn-lt"/>
              </a:rPr>
              <a:t>in </a:t>
            </a:r>
            <a:r>
              <a:rPr lang="de-DE" altLang="de-DE" sz="2000" dirty="0">
                <a:latin typeface="+mn-lt"/>
              </a:rPr>
              <a:t>den </a:t>
            </a:r>
            <a:r>
              <a:rPr lang="de-DE" altLang="de-DE" sz="2000" dirty="0">
                <a:solidFill>
                  <a:srgbClr val="008FCD"/>
                </a:solidFill>
                <a:latin typeface="+mn-lt"/>
              </a:rPr>
              <a:t>instinktiven Teilen </a:t>
            </a:r>
            <a:r>
              <a:rPr lang="de-DE" altLang="de-DE" sz="2000" dirty="0" smtClean="0">
                <a:solidFill>
                  <a:srgbClr val="008FCD"/>
                </a:solidFill>
                <a:latin typeface="+mn-lt"/>
              </a:rPr>
              <a:t>des Gehirns </a:t>
            </a:r>
            <a:r>
              <a:rPr lang="de-DE" altLang="de-DE" sz="2000" dirty="0" smtClean="0">
                <a:latin typeface="+mn-lt"/>
              </a:rPr>
              <a:t>ausgelöst</a:t>
            </a:r>
          </a:p>
          <a:p>
            <a:pPr marL="342900" indent="-342900" eaLnBrk="1" hangingPunct="1">
              <a:spcBef>
                <a:spcPct val="0"/>
              </a:spcBef>
              <a:buFont typeface="Symbol" panose="05050102010706020507" pitchFamily="18" charset="2"/>
              <a:buChar char="-"/>
            </a:pPr>
            <a:r>
              <a:rPr lang="de-DE" altLang="de-DE" sz="2000" dirty="0" smtClean="0">
                <a:latin typeface="+mn-lt"/>
              </a:rPr>
              <a:t>befindet sich das Baby so </a:t>
            </a:r>
            <a:r>
              <a:rPr lang="de-DE" altLang="de-DE" sz="2000" dirty="0">
                <a:latin typeface="+mn-lt"/>
              </a:rPr>
              <a:t>lange in einem </a:t>
            </a:r>
            <a:r>
              <a:rPr lang="de-DE" altLang="de-DE" sz="2000" dirty="0">
                <a:solidFill>
                  <a:srgbClr val="F08A16"/>
                </a:solidFill>
                <a:latin typeface="+mn-lt"/>
              </a:rPr>
              <a:t>Zustand emotionaler Not </a:t>
            </a:r>
            <a:endParaRPr lang="de-DE" altLang="de-DE" sz="2000" dirty="0" smtClean="0">
              <a:solidFill>
                <a:srgbClr val="F08A16"/>
              </a:solidFill>
              <a:latin typeface="+mn-lt"/>
            </a:endParaRPr>
          </a:p>
          <a:p>
            <a:pPr marL="342900" indent="-342900" eaLnBrk="1" hangingPunct="1">
              <a:spcBef>
                <a:spcPct val="0"/>
              </a:spcBef>
              <a:buFont typeface="Symbol" panose="05050102010706020507" pitchFamily="18" charset="2"/>
              <a:buChar char="-"/>
            </a:pPr>
            <a:r>
              <a:rPr lang="de-DE" altLang="de-DE" sz="2000" dirty="0" smtClean="0">
                <a:latin typeface="+mn-lt"/>
              </a:rPr>
              <a:t>und </a:t>
            </a:r>
            <a:r>
              <a:rPr lang="de-DE" altLang="de-DE" sz="2000" dirty="0">
                <a:solidFill>
                  <a:srgbClr val="F08A16"/>
                </a:solidFill>
                <a:latin typeface="+mn-lt"/>
              </a:rPr>
              <a:t>intensiver körperlicher </a:t>
            </a:r>
            <a:r>
              <a:rPr lang="de-DE" altLang="de-DE" sz="2000" dirty="0" smtClean="0">
                <a:solidFill>
                  <a:srgbClr val="F08A16"/>
                </a:solidFill>
                <a:latin typeface="+mn-lt"/>
              </a:rPr>
              <a:t>Erregung</a:t>
            </a:r>
            <a:endParaRPr lang="de-DE" altLang="de-DE" sz="2000" dirty="0" smtClean="0">
              <a:latin typeface="+mn-lt"/>
            </a:endParaRPr>
          </a:p>
          <a:p>
            <a:pPr marL="342900" indent="-342900" eaLnBrk="1" hangingPunct="1">
              <a:spcBef>
                <a:spcPct val="0"/>
              </a:spcBef>
              <a:buFont typeface="Symbol" panose="05050102010706020507" pitchFamily="18" charset="2"/>
              <a:buChar char="-"/>
            </a:pPr>
            <a:r>
              <a:rPr lang="de-DE" altLang="de-DE" sz="2000" dirty="0" smtClean="0">
                <a:solidFill>
                  <a:srgbClr val="008FCD"/>
                </a:solidFill>
                <a:latin typeface="+mn-lt"/>
              </a:rPr>
              <a:t>bis </a:t>
            </a:r>
            <a:r>
              <a:rPr lang="de-DE" altLang="de-DE" sz="2000" dirty="0">
                <a:solidFill>
                  <a:srgbClr val="008FCD"/>
                </a:solidFill>
                <a:latin typeface="+mn-lt"/>
              </a:rPr>
              <a:t>ein Erwachsener ihm hilft sich zu beruhigen.</a:t>
            </a:r>
          </a:p>
          <a:p>
            <a:pPr eaLnBrk="1" hangingPunct="1">
              <a:spcBef>
                <a:spcPct val="0"/>
              </a:spcBef>
              <a:buFontTx/>
              <a:buNone/>
            </a:pPr>
            <a:endParaRPr lang="de-DE" altLang="de-DE" sz="2000" dirty="0"/>
          </a:p>
          <a:p>
            <a:pPr eaLnBrk="1" hangingPunct="1">
              <a:spcBef>
                <a:spcPct val="0"/>
              </a:spcBef>
              <a:buFontTx/>
              <a:buNone/>
            </a:pPr>
            <a:endParaRPr lang="de-DE" altLang="de-DE" sz="1800" dirty="0"/>
          </a:p>
        </p:txBody>
      </p:sp>
      <p:sp>
        <p:nvSpPr>
          <p:cNvPr id="9"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smtClean="0"/>
              <a:t>Sunderland</a:t>
            </a:r>
            <a:r>
              <a:rPr lang="de-DE" altLang="de-DE" dirty="0"/>
              <a:t>, 2010/2017</a:t>
            </a:r>
            <a:endParaRPr lang="de-DE" dirty="0"/>
          </a:p>
        </p:txBody>
      </p:sp>
      <p:sp>
        <p:nvSpPr>
          <p:cNvPr id="10"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34</a:t>
            </a:fld>
            <a:endParaRPr lang="de-DE" dirty="0"/>
          </a:p>
        </p:txBody>
      </p:sp>
    </p:spTree>
    <p:extLst>
      <p:ext uri="{BB962C8B-B14F-4D97-AF65-F5344CB8AC3E}">
        <p14:creationId xmlns:p14="http://schemas.microsoft.com/office/powerpoint/2010/main" val="2128640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Inhaltsplatzhalter 2"/>
          <p:cNvSpPr>
            <a:spLocks noGrp="1"/>
          </p:cNvSpPr>
          <p:nvPr>
            <p:ph idx="1"/>
          </p:nvPr>
        </p:nvSpPr>
        <p:spPr>
          <a:xfrm>
            <a:off x="402804" y="1773238"/>
            <a:ext cx="5111750" cy="2447925"/>
          </a:xfrm>
        </p:spPr>
        <p:txBody>
          <a:bodyPr/>
          <a:lstStyle/>
          <a:p>
            <a:r>
              <a:rPr lang="de-DE" altLang="de-DE" sz="2000" dirty="0" smtClean="0"/>
              <a:t>Ein </a:t>
            </a:r>
            <a:r>
              <a:rPr lang="de-DE" altLang="de-DE" sz="2000" b="1" dirty="0" smtClean="0">
                <a:solidFill>
                  <a:srgbClr val="008FCD"/>
                </a:solidFill>
              </a:rPr>
              <a:t>weinendes Kind </a:t>
            </a:r>
            <a:r>
              <a:rPr lang="de-DE" altLang="de-DE" sz="2000" dirty="0" smtClean="0"/>
              <a:t>braucht </a:t>
            </a:r>
          </a:p>
          <a:p>
            <a:pPr lvl="1"/>
            <a:r>
              <a:rPr lang="de-DE" altLang="de-DE" sz="1800" b="1" dirty="0" smtClean="0">
                <a:solidFill>
                  <a:srgbClr val="F08A16"/>
                </a:solidFill>
              </a:rPr>
              <a:t>Mitgefühl </a:t>
            </a:r>
          </a:p>
          <a:p>
            <a:pPr lvl="1"/>
            <a:r>
              <a:rPr lang="de-DE" altLang="de-DE" sz="1800" b="1" dirty="0" smtClean="0">
                <a:solidFill>
                  <a:srgbClr val="F08A16"/>
                </a:solidFill>
              </a:rPr>
              <a:t>Beruhigung</a:t>
            </a:r>
          </a:p>
          <a:p>
            <a:pPr lvl="1"/>
            <a:r>
              <a:rPr lang="de-DE" altLang="de-DE" sz="1800" b="1" dirty="0" smtClean="0">
                <a:solidFill>
                  <a:srgbClr val="F08A16"/>
                </a:solidFill>
              </a:rPr>
              <a:t>körperlich spürbaren Trost </a:t>
            </a:r>
          </a:p>
          <a:p>
            <a:r>
              <a:rPr lang="de-DE" altLang="de-DE" sz="2000" dirty="0" smtClean="0"/>
              <a:t>um seine außer Kontrolle geratenen </a:t>
            </a:r>
          </a:p>
          <a:p>
            <a:pPr marL="0" indent="0">
              <a:buNone/>
            </a:pPr>
            <a:r>
              <a:rPr lang="de-DE" altLang="de-DE" sz="2000" dirty="0"/>
              <a:t> </a:t>
            </a:r>
            <a:r>
              <a:rPr lang="de-DE" altLang="de-DE" sz="2000" dirty="0" smtClean="0"/>
              <a:t>     Gehirn- und Körpersysteme </a:t>
            </a:r>
          </a:p>
          <a:p>
            <a:r>
              <a:rPr lang="de-DE" altLang="de-DE" sz="2000" dirty="0"/>
              <a:t>wieder ins </a:t>
            </a:r>
            <a:r>
              <a:rPr lang="de-DE" altLang="de-DE" sz="2000" b="1" dirty="0">
                <a:solidFill>
                  <a:srgbClr val="008FCD"/>
                </a:solidFill>
              </a:rPr>
              <a:t>Gleichgewicht</a:t>
            </a:r>
            <a:r>
              <a:rPr lang="de-DE" altLang="de-DE" sz="2000" dirty="0"/>
              <a:t> zu bringen</a:t>
            </a:r>
            <a:r>
              <a:rPr lang="de-DE" altLang="de-DE" sz="2400" dirty="0" smtClean="0"/>
              <a:t>.</a:t>
            </a:r>
          </a:p>
        </p:txBody>
      </p:sp>
      <p:pic>
        <p:nvPicPr>
          <p:cNvPr id="389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8138" y="1988840"/>
            <a:ext cx="3257550" cy="21685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Inhaltsplatzhalter 2"/>
          <p:cNvSpPr txBox="1">
            <a:spLocks/>
          </p:cNvSpPr>
          <p:nvPr/>
        </p:nvSpPr>
        <p:spPr bwMode="auto">
          <a:xfrm>
            <a:off x="467544" y="4581129"/>
            <a:ext cx="8280920"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defRPr/>
            </a:pPr>
            <a:r>
              <a:rPr lang="de-DE" sz="2000" dirty="0" smtClean="0"/>
              <a:t>Wird ein </a:t>
            </a:r>
            <a:r>
              <a:rPr lang="de-DE" sz="2000" b="1" dirty="0" smtClean="0">
                <a:solidFill>
                  <a:srgbClr val="F08A16"/>
                </a:solidFill>
              </a:rPr>
              <a:t>Kind mit seinen intensiven Gefühlen </a:t>
            </a:r>
            <a:r>
              <a:rPr lang="de-DE" sz="2000" dirty="0" smtClean="0"/>
              <a:t>nicht geholfen </a:t>
            </a:r>
          </a:p>
          <a:p>
            <a:pPr>
              <a:defRPr/>
            </a:pPr>
            <a:r>
              <a:rPr lang="de-DE" sz="2000" dirty="0" smtClean="0"/>
              <a:t>kann sein </a:t>
            </a:r>
            <a:r>
              <a:rPr lang="de-DE" sz="2000" dirty="0" smtClean="0">
                <a:solidFill>
                  <a:srgbClr val="008FCD"/>
                </a:solidFill>
              </a:rPr>
              <a:t>Gehirn </a:t>
            </a:r>
            <a:r>
              <a:rPr lang="de-DE" sz="2000" b="1" dirty="0" smtClean="0">
                <a:solidFill>
                  <a:srgbClr val="008FCD"/>
                </a:solidFill>
              </a:rPr>
              <a:t>nicht</a:t>
            </a:r>
            <a:r>
              <a:rPr lang="de-DE" sz="2000" dirty="0" smtClean="0">
                <a:solidFill>
                  <a:srgbClr val="008FCD"/>
                </a:solidFill>
              </a:rPr>
              <a:t> die Pfade entwickeln</a:t>
            </a:r>
            <a:r>
              <a:rPr lang="de-DE" sz="2000" dirty="0" smtClean="0"/>
              <a:t> die es braucht </a:t>
            </a:r>
          </a:p>
          <a:p>
            <a:pPr>
              <a:defRPr/>
            </a:pPr>
            <a:r>
              <a:rPr lang="de-DE" sz="2000" dirty="0" smtClean="0"/>
              <a:t>um </a:t>
            </a:r>
            <a:r>
              <a:rPr lang="de-DE" sz="2000" b="1" dirty="0" smtClean="0">
                <a:solidFill>
                  <a:srgbClr val="008FCD"/>
                </a:solidFill>
              </a:rPr>
              <a:t>Stress wirksam bewältigen </a:t>
            </a:r>
            <a:r>
              <a:rPr lang="de-DE" sz="2000" dirty="0" smtClean="0"/>
              <a:t>zu können. </a:t>
            </a:r>
          </a:p>
          <a:p>
            <a:pPr>
              <a:defRPr/>
            </a:pPr>
            <a:endParaRPr lang="de-DE" sz="1800" dirty="0" smtClean="0"/>
          </a:p>
          <a:p>
            <a:pPr>
              <a:defRPr/>
            </a:pPr>
            <a:endParaRPr lang="de-DE" sz="1800" dirty="0"/>
          </a:p>
        </p:txBody>
      </p:sp>
      <p:sp>
        <p:nvSpPr>
          <p:cNvPr id="8"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a:t>Sunderland, 2010/2017</a:t>
            </a:r>
            <a:endParaRPr lang="de-DE" dirty="0"/>
          </a:p>
        </p:txBody>
      </p:sp>
      <p:sp>
        <p:nvSpPr>
          <p:cNvPr id="10"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35</a:t>
            </a:fld>
            <a:endParaRPr lang="de-DE" dirty="0"/>
          </a:p>
        </p:txBody>
      </p:sp>
      <p:sp>
        <p:nvSpPr>
          <p:cNvPr id="12" name="Titel 1"/>
          <p:cNvSpPr>
            <a:spLocks noGrp="1"/>
          </p:cNvSpPr>
          <p:nvPr>
            <p:ph type="title"/>
          </p:nvPr>
        </p:nvSpPr>
        <p:spPr>
          <a:xfrm>
            <a:off x="107504" y="274638"/>
            <a:ext cx="8507288" cy="1143000"/>
          </a:xfrm>
        </p:spPr>
        <p:txBody>
          <a:bodyPr/>
          <a:lstStyle/>
          <a:p>
            <a:r>
              <a:rPr lang="de-DE" altLang="de-DE" dirty="0" smtClean="0"/>
              <a:t> 	Stressregulation – </a:t>
            </a:r>
            <a:br>
              <a:rPr lang="de-DE" altLang="de-DE" dirty="0" smtClean="0"/>
            </a:br>
            <a:r>
              <a:rPr lang="de-DE" altLang="de-DE" dirty="0"/>
              <a:t>	</a:t>
            </a:r>
            <a:r>
              <a:rPr lang="de-DE" altLang="de-DE" dirty="0" smtClean="0"/>
              <a:t>die Aufgabe der Eltern!</a:t>
            </a:r>
          </a:p>
        </p:txBody>
      </p:sp>
    </p:spTree>
    <p:extLst>
      <p:ext uri="{BB962C8B-B14F-4D97-AF65-F5344CB8AC3E}">
        <p14:creationId xmlns:p14="http://schemas.microsoft.com/office/powerpoint/2010/main" val="35432298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323528" y="1916832"/>
            <a:ext cx="5616624" cy="2447925"/>
          </a:xfrm>
        </p:spPr>
        <p:txBody>
          <a:bodyPr/>
          <a:lstStyle/>
          <a:p>
            <a:pPr marL="0" indent="0">
              <a:buFontTx/>
              <a:buNone/>
            </a:pPr>
            <a:r>
              <a:rPr lang="de-DE" altLang="de-DE" sz="2200" dirty="0" smtClean="0">
                <a:solidFill>
                  <a:srgbClr val="008FCD"/>
                </a:solidFill>
              </a:rPr>
              <a:t>Erhält ein Kind nicht genügend Beistand beim Durchleben seiner intensiven Gefühle </a:t>
            </a:r>
          </a:p>
          <a:p>
            <a:r>
              <a:rPr lang="de-DE" altLang="de-DE" sz="2200" dirty="0" smtClean="0"/>
              <a:t>kann daraus eine Ü</a:t>
            </a:r>
            <a:r>
              <a:rPr lang="de-DE" altLang="de-DE" sz="2200" dirty="0" smtClean="0">
                <a:solidFill>
                  <a:srgbClr val="F08A16"/>
                </a:solidFill>
              </a:rPr>
              <a:t>beraktivität der Alarmsysteme </a:t>
            </a:r>
            <a:r>
              <a:rPr lang="de-DE" altLang="de-DE" sz="2200" dirty="0" smtClean="0"/>
              <a:t>seines unteren Gehirns entstehen die später zu </a:t>
            </a:r>
          </a:p>
          <a:p>
            <a:pPr lvl="1"/>
            <a:r>
              <a:rPr lang="de-DE" altLang="de-DE" dirty="0" smtClean="0">
                <a:solidFill>
                  <a:srgbClr val="F08A16"/>
                </a:solidFill>
              </a:rPr>
              <a:t>Angststörungen </a:t>
            </a:r>
          </a:p>
          <a:p>
            <a:pPr lvl="1"/>
            <a:r>
              <a:rPr lang="de-DE" altLang="de-DE" dirty="0" smtClean="0">
                <a:solidFill>
                  <a:srgbClr val="F08A16"/>
                </a:solidFill>
              </a:rPr>
              <a:t>Aggressionen </a:t>
            </a:r>
          </a:p>
          <a:p>
            <a:pPr lvl="1"/>
            <a:r>
              <a:rPr lang="de-DE" altLang="de-DE" dirty="0" smtClean="0">
                <a:solidFill>
                  <a:srgbClr val="F08A16"/>
                </a:solidFill>
              </a:rPr>
              <a:t>Depressionen</a:t>
            </a:r>
            <a:r>
              <a:rPr lang="de-DE" altLang="de-DE" dirty="0"/>
              <a:t> </a:t>
            </a:r>
            <a:r>
              <a:rPr lang="de-DE" altLang="de-DE" dirty="0" smtClean="0"/>
              <a:t>führen.</a:t>
            </a:r>
          </a:p>
        </p:txBody>
      </p:sp>
      <p:sp>
        <p:nvSpPr>
          <p:cNvPr id="40964" name="Textfeld 5"/>
          <p:cNvSpPr txBox="1">
            <a:spLocks noChangeArrowheads="1"/>
          </p:cNvSpPr>
          <p:nvPr/>
        </p:nvSpPr>
        <p:spPr bwMode="auto">
          <a:xfrm>
            <a:off x="616420" y="5157192"/>
            <a:ext cx="829501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DE" altLang="de-DE" sz="2400" dirty="0" smtClean="0">
                <a:solidFill>
                  <a:srgbClr val="008FCD"/>
                </a:solidFill>
                <a:latin typeface="+mn-lt"/>
              </a:rPr>
              <a:t>Das </a:t>
            </a:r>
            <a:r>
              <a:rPr lang="de-DE" altLang="de-DE" sz="2400" dirty="0">
                <a:solidFill>
                  <a:srgbClr val="008FCD"/>
                </a:solidFill>
                <a:latin typeface="+mn-lt"/>
              </a:rPr>
              <a:t>Gehirn des Kindes kann durch Stress nachhaltig geschädigt werden – bis hin zum Zelltod in </a:t>
            </a:r>
            <a:r>
              <a:rPr lang="de-DE" altLang="de-DE" sz="2400" dirty="0" smtClean="0">
                <a:solidFill>
                  <a:srgbClr val="008FCD"/>
                </a:solidFill>
                <a:latin typeface="+mn-lt"/>
              </a:rPr>
              <a:t>wichtigen Gehirnstrukturen!</a:t>
            </a:r>
            <a:endParaRPr lang="de-DE" altLang="de-DE" sz="2400" dirty="0">
              <a:solidFill>
                <a:srgbClr val="008FCD"/>
              </a:solidFill>
              <a:latin typeface="+mn-lt"/>
            </a:endParaRPr>
          </a:p>
          <a:p>
            <a:pPr eaLnBrk="1" hangingPunct="1">
              <a:spcBef>
                <a:spcPct val="0"/>
              </a:spcBef>
              <a:buFontTx/>
              <a:buNone/>
            </a:pPr>
            <a:endParaRPr lang="de-DE" altLang="de-DE" sz="1800" dirty="0"/>
          </a:p>
        </p:txBody>
      </p:sp>
      <p:pic>
        <p:nvPicPr>
          <p:cNvPr id="4096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348880"/>
            <a:ext cx="2894410" cy="194481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el 1"/>
          <p:cNvSpPr>
            <a:spLocks noGrp="1"/>
          </p:cNvSpPr>
          <p:nvPr>
            <p:ph type="title"/>
          </p:nvPr>
        </p:nvSpPr>
        <p:spPr>
          <a:xfrm>
            <a:off x="107504" y="274638"/>
            <a:ext cx="8507288" cy="1143000"/>
          </a:xfrm>
        </p:spPr>
        <p:txBody>
          <a:bodyPr/>
          <a:lstStyle/>
          <a:p>
            <a:r>
              <a:rPr lang="de-DE" altLang="de-DE" dirty="0" smtClean="0"/>
              <a:t> 	Stressregulation – </a:t>
            </a:r>
            <a:br>
              <a:rPr lang="de-DE" altLang="de-DE" dirty="0" smtClean="0"/>
            </a:br>
            <a:r>
              <a:rPr lang="de-DE" altLang="de-DE" dirty="0"/>
              <a:t>	</a:t>
            </a:r>
            <a:r>
              <a:rPr lang="de-DE" altLang="de-DE" dirty="0" smtClean="0"/>
              <a:t>die Aufgabe der Eltern!</a:t>
            </a:r>
          </a:p>
        </p:txBody>
      </p:sp>
      <p:sp>
        <p:nvSpPr>
          <p:cNvPr id="8"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	</a:t>
            </a:r>
            <a:r>
              <a:rPr lang="de-DE" dirty="0"/>
              <a:t> </a:t>
            </a:r>
            <a:r>
              <a:rPr lang="de-DE" dirty="0" smtClean="0"/>
              <a:t>		Quelle</a:t>
            </a:r>
            <a:r>
              <a:rPr lang="de-DE" dirty="0"/>
              <a:t>: </a:t>
            </a:r>
            <a:r>
              <a:rPr lang="de-DE" altLang="de-DE" dirty="0"/>
              <a:t>Sunderland, 2010/2017</a:t>
            </a:r>
            <a:endParaRPr lang="de-DE" dirty="0"/>
          </a:p>
        </p:txBody>
      </p:sp>
      <p:sp>
        <p:nvSpPr>
          <p:cNvPr id="9"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36</a:t>
            </a:fld>
            <a:endParaRPr lang="de-DE" dirty="0"/>
          </a:p>
        </p:txBody>
      </p:sp>
    </p:spTree>
    <p:extLst>
      <p:ext uri="{BB962C8B-B14F-4D97-AF65-F5344CB8AC3E}">
        <p14:creationId xmlns:p14="http://schemas.microsoft.com/office/powerpoint/2010/main" val="9222117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0824" y="1844799"/>
            <a:ext cx="5545312" cy="2232273"/>
          </a:xfrm>
        </p:spPr>
        <p:txBody>
          <a:bodyPr/>
          <a:lstStyle/>
          <a:p>
            <a:pPr marL="0" indent="0">
              <a:buFontTx/>
              <a:buNone/>
              <a:defRPr/>
            </a:pPr>
            <a:r>
              <a:rPr lang="de-DE" sz="2000" dirty="0" smtClean="0">
                <a:solidFill>
                  <a:srgbClr val="008FCD"/>
                </a:solidFill>
              </a:rPr>
              <a:t>Babys sind </a:t>
            </a:r>
            <a:r>
              <a:rPr lang="de-DE" sz="2000" b="1" dirty="0" smtClean="0">
                <a:solidFill>
                  <a:srgbClr val="008FCD"/>
                </a:solidFill>
              </a:rPr>
              <a:t>nicht</a:t>
            </a:r>
            <a:r>
              <a:rPr lang="de-DE" sz="2000" dirty="0" smtClean="0">
                <a:solidFill>
                  <a:srgbClr val="008FCD"/>
                </a:solidFill>
              </a:rPr>
              <a:t> dafür gemacht, alleine zu schlafen.</a:t>
            </a:r>
          </a:p>
          <a:p>
            <a:pPr marL="0" indent="0">
              <a:buFontTx/>
              <a:buNone/>
              <a:defRPr/>
            </a:pPr>
            <a:r>
              <a:rPr lang="de-DE" sz="2000" dirty="0" smtClean="0"/>
              <a:t>Das Schlafen in </a:t>
            </a:r>
            <a:r>
              <a:rPr lang="de-DE" sz="2000" dirty="0" smtClean="0">
                <a:solidFill>
                  <a:srgbClr val="F08A16"/>
                </a:solidFill>
              </a:rPr>
              <a:t>engem Körperkontakt </a:t>
            </a:r>
            <a:r>
              <a:rPr lang="de-DE" sz="2000" dirty="0" smtClean="0"/>
              <a:t>zu einem Elternteil versorgt ein Baby mit einer sensorisch reichen Umwelt voller</a:t>
            </a:r>
          </a:p>
          <a:p>
            <a:pPr>
              <a:buFontTx/>
              <a:buChar char="-"/>
              <a:defRPr/>
            </a:pPr>
            <a:r>
              <a:rPr lang="de-DE" sz="2000" dirty="0" smtClean="0">
                <a:solidFill>
                  <a:srgbClr val="008FCD"/>
                </a:solidFill>
              </a:rPr>
              <a:t>Bewegung und Berührung</a:t>
            </a:r>
          </a:p>
          <a:p>
            <a:pPr>
              <a:buFontTx/>
              <a:buChar char="-"/>
              <a:defRPr/>
            </a:pPr>
            <a:r>
              <a:rPr lang="de-DE" sz="2000" dirty="0" smtClean="0">
                <a:solidFill>
                  <a:srgbClr val="008FCD"/>
                </a:solidFill>
              </a:rPr>
              <a:t>Gerüche und Geräusche.</a:t>
            </a:r>
          </a:p>
        </p:txBody>
      </p:sp>
      <p:pic>
        <p:nvPicPr>
          <p:cNvPr id="46084" name="Picture 2"/>
          <p:cNvPicPr>
            <a:picLocks noChangeAspect="1" noChangeArrowheads="1"/>
          </p:cNvPicPr>
          <p:nvPr/>
        </p:nvPicPr>
        <p:blipFill>
          <a:blip r:embed="rId2">
            <a:extLst>
              <a:ext uri="{28A0092B-C50C-407E-A947-70E740481C1C}">
                <a14:useLocalDpi xmlns:a14="http://schemas.microsoft.com/office/drawing/2010/main" val="0"/>
              </a:ext>
            </a:extLst>
          </a:blip>
          <a:srcRect r="9770"/>
          <a:stretch>
            <a:fillRect/>
          </a:stretch>
        </p:blipFill>
        <p:spPr bwMode="auto">
          <a:xfrm>
            <a:off x="6000117" y="1916832"/>
            <a:ext cx="3003216" cy="18722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5" name="Textfeld 3"/>
          <p:cNvSpPr txBox="1">
            <a:spLocks noChangeArrowheads="1"/>
          </p:cNvSpPr>
          <p:nvPr/>
        </p:nvSpPr>
        <p:spPr bwMode="auto">
          <a:xfrm>
            <a:off x="323528" y="4293096"/>
            <a:ext cx="8569647" cy="194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charset="0"/>
              </a:defRPr>
            </a:lvl1pPr>
            <a:lvl2pPr marL="742950" indent="-285750" eaLnBrk="0" hangingPunct="0">
              <a:spcBef>
                <a:spcPct val="20000"/>
              </a:spcBef>
              <a:buChar char="–"/>
              <a:defRPr sz="2400">
                <a:solidFill>
                  <a:schemeClr val="tx1"/>
                </a:solidFill>
                <a:latin typeface="Arial" charset="0"/>
              </a:defRPr>
            </a:lvl2pPr>
            <a:lvl3pPr marL="1143000" indent="-228600" eaLnBrk="0" hangingPunct="0">
              <a:spcBef>
                <a:spcPct val="20000"/>
              </a:spcBef>
              <a:buChar char="•"/>
              <a:defRPr sz="22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DE" altLang="de-DE" sz="2200" dirty="0">
                <a:latin typeface="+mn-lt"/>
              </a:rPr>
              <a:t>Der </a:t>
            </a:r>
            <a:r>
              <a:rPr lang="de-DE" altLang="de-DE" sz="2200" dirty="0">
                <a:solidFill>
                  <a:srgbClr val="F08A16"/>
                </a:solidFill>
                <a:latin typeface="+mn-lt"/>
              </a:rPr>
              <a:t>Hautkontakt</a:t>
            </a:r>
            <a:r>
              <a:rPr lang="de-DE" altLang="de-DE" sz="2200" dirty="0">
                <a:latin typeface="+mn-lt"/>
              </a:rPr>
              <a:t> während der Nacht </a:t>
            </a:r>
            <a:r>
              <a:rPr lang="de-DE" altLang="de-DE" sz="2200" dirty="0" smtClean="0">
                <a:solidFill>
                  <a:srgbClr val="F08A16"/>
                </a:solidFill>
                <a:latin typeface="+mn-lt"/>
              </a:rPr>
              <a:t>reguliert</a:t>
            </a:r>
            <a:r>
              <a:rPr lang="de-DE" altLang="de-DE" sz="2200" dirty="0" smtClean="0">
                <a:latin typeface="+mn-lt"/>
              </a:rPr>
              <a:t> </a:t>
            </a:r>
          </a:p>
          <a:p>
            <a:pPr eaLnBrk="1" hangingPunct="1">
              <a:spcBef>
                <a:spcPct val="0"/>
              </a:spcBef>
              <a:buFontTx/>
              <a:buNone/>
            </a:pPr>
            <a:r>
              <a:rPr lang="de-DE" altLang="de-DE" sz="2200" dirty="0" smtClean="0">
                <a:latin typeface="+mn-lt"/>
              </a:rPr>
              <a:t>die </a:t>
            </a:r>
            <a:r>
              <a:rPr lang="de-DE" altLang="de-DE" sz="2200" dirty="0">
                <a:solidFill>
                  <a:srgbClr val="008FCD"/>
                </a:solidFill>
                <a:latin typeface="+mn-lt"/>
              </a:rPr>
              <a:t>unreifen Systeme von Körper und Gehirn </a:t>
            </a:r>
            <a:r>
              <a:rPr lang="de-DE" altLang="de-DE" sz="2200" dirty="0">
                <a:latin typeface="+mn-lt"/>
              </a:rPr>
              <a:t>eines Babys. </a:t>
            </a:r>
          </a:p>
          <a:p>
            <a:pPr eaLnBrk="1" hangingPunct="1">
              <a:spcBef>
                <a:spcPct val="0"/>
              </a:spcBef>
              <a:buFontTx/>
              <a:buNone/>
            </a:pPr>
            <a:endParaRPr lang="de-DE" altLang="de-DE" sz="1050" dirty="0" smtClean="0">
              <a:latin typeface="+mn-lt"/>
            </a:endParaRPr>
          </a:p>
          <a:p>
            <a:pPr eaLnBrk="1" hangingPunct="1">
              <a:spcBef>
                <a:spcPct val="0"/>
              </a:spcBef>
              <a:buFontTx/>
              <a:buNone/>
            </a:pPr>
            <a:r>
              <a:rPr lang="de-DE" altLang="de-DE" sz="2200" dirty="0" smtClean="0">
                <a:latin typeface="+mn-lt"/>
              </a:rPr>
              <a:t>Durch </a:t>
            </a:r>
            <a:r>
              <a:rPr lang="de-DE" altLang="de-DE" sz="2200" dirty="0">
                <a:latin typeface="+mn-lt"/>
              </a:rPr>
              <a:t>den </a:t>
            </a:r>
            <a:r>
              <a:rPr lang="de-DE" altLang="de-DE" sz="2200" dirty="0">
                <a:solidFill>
                  <a:srgbClr val="F08A16"/>
                </a:solidFill>
                <a:latin typeface="+mn-lt"/>
              </a:rPr>
              <a:t>zusätzlichen Körperkontakt </a:t>
            </a:r>
            <a:r>
              <a:rPr lang="de-DE" altLang="de-DE" sz="2200" dirty="0">
                <a:latin typeface="+mn-lt"/>
              </a:rPr>
              <a:t>im Schlaf </a:t>
            </a:r>
            <a:endParaRPr lang="de-DE" altLang="de-DE" sz="2200" dirty="0" smtClean="0">
              <a:latin typeface="+mn-lt"/>
            </a:endParaRPr>
          </a:p>
          <a:p>
            <a:pPr eaLnBrk="1" hangingPunct="1">
              <a:spcBef>
                <a:spcPct val="0"/>
              </a:spcBef>
              <a:buFontTx/>
              <a:buNone/>
            </a:pPr>
            <a:r>
              <a:rPr lang="de-DE" altLang="de-DE" sz="2200" dirty="0" smtClean="0">
                <a:latin typeface="+mn-lt"/>
              </a:rPr>
              <a:t>wird </a:t>
            </a:r>
            <a:r>
              <a:rPr lang="de-DE" altLang="de-DE" sz="2200" dirty="0">
                <a:latin typeface="+mn-lt"/>
              </a:rPr>
              <a:t>auch das </a:t>
            </a:r>
            <a:r>
              <a:rPr lang="de-DE" altLang="de-DE" sz="2200" dirty="0">
                <a:solidFill>
                  <a:srgbClr val="008FCD"/>
                </a:solidFill>
                <a:latin typeface="+mn-lt"/>
              </a:rPr>
              <a:t>Stressreaktionssystem</a:t>
            </a:r>
            <a:r>
              <a:rPr lang="de-DE" altLang="de-DE" sz="2200" dirty="0">
                <a:latin typeface="+mn-lt"/>
              </a:rPr>
              <a:t> </a:t>
            </a:r>
            <a:r>
              <a:rPr lang="de-DE" altLang="de-DE" sz="2200" dirty="0">
                <a:solidFill>
                  <a:srgbClr val="008FCD"/>
                </a:solidFill>
                <a:latin typeface="+mn-lt"/>
              </a:rPr>
              <a:t>im Gehirn </a:t>
            </a:r>
            <a:r>
              <a:rPr lang="de-DE" altLang="de-DE" sz="2200" dirty="0">
                <a:latin typeface="+mn-lt"/>
              </a:rPr>
              <a:t>unterstützt </a:t>
            </a:r>
            <a:endParaRPr lang="de-DE" altLang="de-DE" sz="2200" dirty="0" smtClean="0">
              <a:latin typeface="+mn-lt"/>
            </a:endParaRPr>
          </a:p>
          <a:p>
            <a:pPr eaLnBrk="1" hangingPunct="1">
              <a:spcBef>
                <a:spcPct val="0"/>
              </a:spcBef>
              <a:buFontTx/>
              <a:buNone/>
            </a:pPr>
            <a:r>
              <a:rPr lang="de-DE" altLang="de-DE" sz="2200" dirty="0" smtClean="0">
                <a:latin typeface="+mn-lt"/>
              </a:rPr>
              <a:t>und </a:t>
            </a:r>
            <a:r>
              <a:rPr lang="de-DE" altLang="de-DE" sz="2200" dirty="0">
                <a:latin typeface="+mn-lt"/>
              </a:rPr>
              <a:t>damit auch die </a:t>
            </a:r>
            <a:r>
              <a:rPr lang="de-DE" altLang="de-DE" sz="2200" dirty="0">
                <a:solidFill>
                  <a:srgbClr val="008FCD"/>
                </a:solidFill>
                <a:latin typeface="+mn-lt"/>
              </a:rPr>
              <a:t>Immunabwehr</a:t>
            </a:r>
            <a:r>
              <a:rPr lang="de-DE" altLang="de-DE" sz="2200" dirty="0">
                <a:latin typeface="+mn-lt"/>
              </a:rPr>
              <a:t> des Kindes.</a:t>
            </a:r>
          </a:p>
        </p:txBody>
      </p:sp>
      <p:sp>
        <p:nvSpPr>
          <p:cNvPr id="14" name="Titel 1"/>
          <p:cNvSpPr>
            <a:spLocks noGrp="1"/>
          </p:cNvSpPr>
          <p:nvPr>
            <p:ph type="title"/>
          </p:nvPr>
        </p:nvSpPr>
        <p:spPr>
          <a:xfrm>
            <a:off x="971600" y="274638"/>
            <a:ext cx="7715200" cy="1143000"/>
          </a:xfrm>
        </p:spPr>
        <p:txBody>
          <a:bodyPr/>
          <a:lstStyle/>
          <a:p>
            <a:pPr marL="514350" indent="-514350"/>
            <a:r>
              <a:rPr lang="de-DE" altLang="de-DE" dirty="0" smtClean="0"/>
              <a:t>Co-</a:t>
            </a:r>
            <a:r>
              <a:rPr lang="de-DE" altLang="de-DE" dirty="0" err="1" smtClean="0"/>
              <a:t>Sleeping</a:t>
            </a:r>
            <a:r>
              <a:rPr lang="de-DE" altLang="de-DE" dirty="0" smtClean="0"/>
              <a:t> </a:t>
            </a:r>
            <a:r>
              <a:rPr lang="de-DE" altLang="de-DE" dirty="0"/>
              <a:t>statt Schlaftraining</a:t>
            </a:r>
          </a:p>
        </p:txBody>
      </p:sp>
      <p:sp>
        <p:nvSpPr>
          <p:cNvPr id="7" name="Foliennummernplatzhalter 5"/>
          <p:cNvSpPr txBox="1">
            <a:spLocks/>
          </p:cNvSpPr>
          <p:nvPr/>
        </p:nvSpPr>
        <p:spPr>
          <a:xfrm>
            <a:off x="8244408" y="6381328"/>
            <a:ext cx="431280" cy="365125"/>
          </a:xfrm>
          <a:prstGeom prst="rect">
            <a:avLst/>
          </a:prstGeom>
        </p:spPr>
        <p:txBody>
          <a:bodyPr/>
          <a:ls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7EAACE4E-922C-4FF6-9762-FCC266574D0A}" type="slidenum">
              <a:rPr lang="de-DE" sz="1200">
                <a:solidFill>
                  <a:srgbClr val="008FCD"/>
                </a:solidFill>
                <a:latin typeface="+mn-lt"/>
                <a:cs typeface="+mn-cs"/>
              </a:rPr>
              <a:pPr>
                <a:defRPr/>
              </a:pPr>
              <a:t>37</a:t>
            </a:fld>
            <a:endParaRPr lang="de-DE" sz="1200" dirty="0">
              <a:solidFill>
                <a:srgbClr val="008FCD"/>
              </a:solidFill>
              <a:latin typeface="+mn-lt"/>
              <a:cs typeface="+mn-cs"/>
            </a:endParaRPr>
          </a:p>
        </p:txBody>
      </p:sp>
      <p:sp>
        <p:nvSpPr>
          <p:cNvPr id="8"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		</a:t>
            </a:r>
            <a:r>
              <a:rPr lang="de-DE" dirty="0"/>
              <a:t> </a:t>
            </a:r>
            <a:r>
              <a:rPr lang="de-DE" dirty="0" smtClean="0"/>
              <a:t>	Quelle</a:t>
            </a:r>
            <a:r>
              <a:rPr lang="de-DE" dirty="0"/>
              <a:t>: </a:t>
            </a:r>
            <a:r>
              <a:rPr lang="de-DE" altLang="de-DE" dirty="0"/>
              <a:t>Sunderland, 2010/2017</a:t>
            </a:r>
            <a:endParaRPr lang="de-DE" dirty="0"/>
          </a:p>
        </p:txBody>
      </p:sp>
    </p:spTree>
    <p:extLst>
      <p:ext uri="{BB962C8B-B14F-4D97-AF65-F5344CB8AC3E}">
        <p14:creationId xmlns:p14="http://schemas.microsoft.com/office/powerpoint/2010/main" val="3988336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Inhaltsplatzhalter 2"/>
          <p:cNvSpPr>
            <a:spLocks noGrp="1"/>
          </p:cNvSpPr>
          <p:nvPr>
            <p:ph idx="1"/>
          </p:nvPr>
        </p:nvSpPr>
        <p:spPr>
          <a:xfrm>
            <a:off x="539552" y="1960387"/>
            <a:ext cx="7344816" cy="3672433"/>
          </a:xfrm>
        </p:spPr>
        <p:txBody>
          <a:bodyPr/>
          <a:lstStyle/>
          <a:p>
            <a:pPr marL="0" indent="0">
              <a:buNone/>
            </a:pPr>
            <a:r>
              <a:rPr lang="de-DE" altLang="de-DE" b="1" dirty="0" smtClean="0">
                <a:solidFill>
                  <a:srgbClr val="008FCD"/>
                </a:solidFill>
              </a:rPr>
              <a:t>Plötzlicher Kindstod und Co-</a:t>
            </a:r>
            <a:r>
              <a:rPr lang="de-DE" altLang="de-DE" b="1" dirty="0" err="1" smtClean="0">
                <a:solidFill>
                  <a:srgbClr val="008FCD"/>
                </a:solidFill>
              </a:rPr>
              <a:t>Sleeping</a:t>
            </a:r>
            <a:endParaRPr lang="de-DE" altLang="de-DE" b="1" dirty="0" smtClean="0">
              <a:solidFill>
                <a:srgbClr val="008FCD"/>
              </a:solidFill>
            </a:endParaRPr>
          </a:p>
          <a:p>
            <a:pPr marL="0" indent="0">
              <a:buNone/>
            </a:pPr>
            <a:endParaRPr lang="de-DE" altLang="de-DE" sz="1100" b="1" dirty="0" smtClean="0">
              <a:solidFill>
                <a:srgbClr val="008FCD"/>
              </a:solidFill>
            </a:endParaRPr>
          </a:p>
          <a:p>
            <a:r>
              <a:rPr lang="de-DE" altLang="de-DE" sz="2000" dirty="0" smtClean="0"/>
              <a:t>Der </a:t>
            </a:r>
            <a:r>
              <a:rPr lang="de-DE" altLang="de-DE" sz="2000" dirty="0" smtClean="0">
                <a:solidFill>
                  <a:srgbClr val="F08A16"/>
                </a:solidFill>
              </a:rPr>
              <a:t>plötzliche Kindstod </a:t>
            </a:r>
            <a:r>
              <a:rPr lang="de-DE" altLang="de-DE" sz="2000" dirty="0" smtClean="0"/>
              <a:t>tritt </a:t>
            </a:r>
            <a:r>
              <a:rPr lang="de-DE" altLang="de-DE" sz="2000" dirty="0" smtClean="0">
                <a:solidFill>
                  <a:srgbClr val="008FCD"/>
                </a:solidFill>
              </a:rPr>
              <a:t>am seltensten </a:t>
            </a:r>
          </a:p>
          <a:p>
            <a:r>
              <a:rPr lang="de-DE" altLang="de-DE" sz="2000" dirty="0" smtClean="0"/>
              <a:t>in Ländern auf, in denen </a:t>
            </a:r>
            <a:r>
              <a:rPr lang="de-DE" altLang="de-DE" sz="2000" dirty="0" smtClean="0">
                <a:solidFill>
                  <a:srgbClr val="008FCD"/>
                </a:solidFill>
              </a:rPr>
              <a:t>Co-Sleeping </a:t>
            </a:r>
            <a:r>
              <a:rPr lang="de-DE" altLang="de-DE" sz="2000" dirty="0" smtClean="0"/>
              <a:t>üblich ist. </a:t>
            </a:r>
          </a:p>
          <a:p>
            <a:r>
              <a:rPr lang="de-DE" altLang="de-DE" sz="2000" dirty="0" smtClean="0"/>
              <a:t>In Deutschland sterben fast 400 Kinder jährlich am plötzlichen Kindstod.</a:t>
            </a:r>
          </a:p>
          <a:p>
            <a:r>
              <a:rPr lang="de-DE" altLang="de-DE" sz="2000" dirty="0" smtClean="0"/>
              <a:t>Plötzlicher Kindstod wird durch </a:t>
            </a:r>
            <a:r>
              <a:rPr lang="de-DE" altLang="de-DE" sz="2000" dirty="0" smtClean="0">
                <a:solidFill>
                  <a:srgbClr val="F08A16"/>
                </a:solidFill>
              </a:rPr>
              <a:t>instabile Atmung </a:t>
            </a:r>
            <a:r>
              <a:rPr lang="de-DE" altLang="de-DE" sz="2000" dirty="0" smtClean="0"/>
              <a:t>und ein </a:t>
            </a:r>
            <a:r>
              <a:rPr lang="de-DE" altLang="de-DE" sz="2000" dirty="0" smtClean="0">
                <a:solidFill>
                  <a:srgbClr val="F08A16"/>
                </a:solidFill>
              </a:rPr>
              <a:t>unreifes Herz-Kreislauf-System</a:t>
            </a:r>
            <a:r>
              <a:rPr lang="de-DE" altLang="de-DE" sz="2000" dirty="0" smtClean="0"/>
              <a:t> verursacht.</a:t>
            </a:r>
          </a:p>
          <a:p>
            <a:r>
              <a:rPr lang="de-DE" altLang="de-DE" sz="2000" dirty="0" smtClean="0"/>
              <a:t>Wenn beim </a:t>
            </a:r>
            <a:r>
              <a:rPr lang="de-DE" altLang="de-DE" sz="2000" dirty="0" smtClean="0">
                <a:solidFill>
                  <a:srgbClr val="008FCD"/>
                </a:solidFill>
              </a:rPr>
              <a:t>Co- Sleeping </a:t>
            </a:r>
            <a:r>
              <a:rPr lang="de-DE" altLang="de-DE" sz="2000" dirty="0" smtClean="0"/>
              <a:t>einige Sicherheitsaspekte berücksichtigt werden, dann ist es der </a:t>
            </a:r>
            <a:r>
              <a:rPr lang="de-DE" altLang="de-DE" sz="2000" dirty="0" smtClean="0">
                <a:solidFill>
                  <a:srgbClr val="008FCD"/>
                </a:solidFill>
              </a:rPr>
              <a:t>beste Schutz vor plötzlichem Kindstod</a:t>
            </a:r>
            <a:r>
              <a:rPr lang="de-DE" altLang="de-DE" sz="2000" dirty="0" smtClean="0"/>
              <a:t>.</a:t>
            </a:r>
          </a:p>
          <a:p>
            <a:r>
              <a:rPr lang="de-DE" altLang="de-DE" sz="2000" dirty="0" smtClean="0"/>
              <a:t>Denn der </a:t>
            </a:r>
            <a:r>
              <a:rPr lang="de-DE" altLang="de-DE" sz="2000" dirty="0" smtClean="0">
                <a:solidFill>
                  <a:srgbClr val="F08A16"/>
                </a:solidFill>
              </a:rPr>
              <a:t>Hautkontakt</a:t>
            </a:r>
            <a:r>
              <a:rPr lang="de-DE" altLang="de-DE" sz="2000" dirty="0" smtClean="0"/>
              <a:t> während der Nacht </a:t>
            </a:r>
            <a:r>
              <a:rPr lang="de-DE" altLang="de-DE" sz="2000" dirty="0" smtClean="0">
                <a:solidFill>
                  <a:srgbClr val="008FCD"/>
                </a:solidFill>
              </a:rPr>
              <a:t>reguliert die unreifen Systeme von Körper und Gehirn </a:t>
            </a:r>
            <a:r>
              <a:rPr lang="de-DE" altLang="de-DE" sz="2000" dirty="0" smtClean="0"/>
              <a:t>eines Babys. </a:t>
            </a:r>
          </a:p>
          <a:p>
            <a:endParaRPr lang="de-DE" altLang="de-DE" sz="2400" dirty="0" smtClean="0"/>
          </a:p>
        </p:txBody>
      </p:sp>
      <p:sp>
        <p:nvSpPr>
          <p:cNvPr id="9" name="Titel 1"/>
          <p:cNvSpPr>
            <a:spLocks noGrp="1"/>
          </p:cNvSpPr>
          <p:nvPr>
            <p:ph type="title"/>
          </p:nvPr>
        </p:nvSpPr>
        <p:spPr>
          <a:xfrm>
            <a:off x="971600" y="274638"/>
            <a:ext cx="7715200" cy="1143000"/>
          </a:xfrm>
        </p:spPr>
        <p:txBody>
          <a:bodyPr/>
          <a:lstStyle/>
          <a:p>
            <a:pPr marL="514350" indent="-514350"/>
            <a:r>
              <a:rPr lang="de-DE" altLang="de-DE" dirty="0" smtClean="0"/>
              <a:t>Co-</a:t>
            </a:r>
            <a:r>
              <a:rPr lang="de-DE" altLang="de-DE" dirty="0" err="1" smtClean="0"/>
              <a:t>Sleeping</a:t>
            </a:r>
            <a:r>
              <a:rPr lang="de-DE" altLang="de-DE" dirty="0" smtClean="0"/>
              <a:t> </a:t>
            </a:r>
            <a:r>
              <a:rPr lang="de-DE" altLang="de-DE" dirty="0"/>
              <a:t>statt Schlaftraining</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2468" y="1700808"/>
            <a:ext cx="2380012" cy="1584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			</a:t>
            </a:r>
            <a:r>
              <a:rPr lang="de-DE" dirty="0"/>
              <a:t> Quelle: </a:t>
            </a:r>
            <a:r>
              <a:rPr lang="de-DE" altLang="de-DE" dirty="0"/>
              <a:t>Sunderland, 2010/2017</a:t>
            </a:r>
            <a:endParaRPr lang="de-DE" dirty="0"/>
          </a:p>
        </p:txBody>
      </p:sp>
      <p:sp>
        <p:nvSpPr>
          <p:cNvPr id="8"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38</a:t>
            </a:fld>
            <a:endParaRPr lang="de-DE" dirty="0"/>
          </a:p>
        </p:txBody>
      </p:sp>
    </p:spTree>
    <p:extLst>
      <p:ext uri="{BB962C8B-B14F-4D97-AF65-F5344CB8AC3E}">
        <p14:creationId xmlns:p14="http://schemas.microsoft.com/office/powerpoint/2010/main" val="17515638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Inhaltsplatzhalter 2"/>
          <p:cNvSpPr>
            <a:spLocks noGrp="1"/>
          </p:cNvSpPr>
          <p:nvPr>
            <p:ph idx="1"/>
          </p:nvPr>
        </p:nvSpPr>
        <p:spPr>
          <a:xfrm>
            <a:off x="467544" y="1988840"/>
            <a:ext cx="8136904" cy="4176464"/>
          </a:xfrm>
        </p:spPr>
        <p:txBody>
          <a:bodyPr/>
          <a:lstStyle/>
          <a:p>
            <a:r>
              <a:rPr lang="de-DE" altLang="de-DE" sz="2100" dirty="0" smtClean="0">
                <a:solidFill>
                  <a:srgbClr val="008FCD"/>
                </a:solidFill>
              </a:rPr>
              <a:t>Es gibt keine Regeln, ab wann ein Kind im eigenen Bett schlafen soll.</a:t>
            </a:r>
          </a:p>
          <a:p>
            <a:r>
              <a:rPr lang="de-DE" altLang="de-DE" sz="2100" dirty="0" smtClean="0"/>
              <a:t>Wenn </a:t>
            </a:r>
            <a:r>
              <a:rPr lang="de-DE" altLang="de-DE" sz="2100" dirty="0" smtClean="0">
                <a:solidFill>
                  <a:srgbClr val="008FCD"/>
                </a:solidFill>
              </a:rPr>
              <a:t>Eltern und Kind ausreichend Schlaf </a:t>
            </a:r>
            <a:r>
              <a:rPr lang="de-DE" altLang="de-DE" sz="2100" dirty="0" smtClean="0"/>
              <a:t>und </a:t>
            </a:r>
            <a:r>
              <a:rPr lang="de-DE" altLang="de-DE" sz="2100" dirty="0" smtClean="0">
                <a:solidFill>
                  <a:srgbClr val="008FCD"/>
                </a:solidFill>
              </a:rPr>
              <a:t>beide Eltern miteinander genügend körperliche Intimität </a:t>
            </a:r>
            <a:r>
              <a:rPr lang="de-DE" altLang="de-DE" sz="2100" dirty="0" smtClean="0"/>
              <a:t>bekommen,                    gibt es keinen Grund, das Co-Sleeping zu beenden. </a:t>
            </a:r>
          </a:p>
          <a:p>
            <a:r>
              <a:rPr lang="de-DE" altLang="de-DE" sz="2100" dirty="0" smtClean="0"/>
              <a:t>Die meisten Kinder im Vorschulalter brauchen einen Erwachsenen neben sich, um einschlafen zu können.</a:t>
            </a:r>
          </a:p>
          <a:p>
            <a:r>
              <a:rPr lang="de-DE" altLang="de-DE" sz="2100" dirty="0" smtClean="0"/>
              <a:t>Fast alle Kinder kommen regelmäßig ans Bett der Eltern um Trost zu suchen. </a:t>
            </a:r>
          </a:p>
          <a:p>
            <a:r>
              <a:rPr lang="de-DE" altLang="de-DE" sz="2100" dirty="0" smtClean="0"/>
              <a:t>Auslöser dafür sind das Furcht- und Trennungsangst-System, das bis zum Ende der Grundschulzeit leicht aktivierbar ist.</a:t>
            </a:r>
          </a:p>
          <a:p>
            <a:r>
              <a:rPr lang="de-DE" altLang="de-DE" sz="2100" dirty="0" smtClean="0"/>
              <a:t>Verständnisvolle Eltern akzeptieren diese natürliche Entwicklungsstadium des kindlichen Gehirns.</a:t>
            </a:r>
          </a:p>
        </p:txBody>
      </p:sp>
      <p:sp>
        <p:nvSpPr>
          <p:cNvPr id="10" name="Titel 1"/>
          <p:cNvSpPr>
            <a:spLocks noGrp="1"/>
          </p:cNvSpPr>
          <p:nvPr>
            <p:ph type="title"/>
          </p:nvPr>
        </p:nvSpPr>
        <p:spPr>
          <a:xfrm>
            <a:off x="971600" y="116632"/>
            <a:ext cx="7715200" cy="1143000"/>
          </a:xfrm>
        </p:spPr>
        <p:txBody>
          <a:bodyPr/>
          <a:lstStyle/>
          <a:p>
            <a:pPr marL="514350" indent="-514350"/>
            <a:r>
              <a:rPr lang="de-DE" altLang="de-DE" dirty="0" smtClean="0"/>
              <a:t>Co-</a:t>
            </a:r>
            <a:r>
              <a:rPr lang="de-DE" altLang="de-DE" dirty="0" err="1" smtClean="0"/>
              <a:t>Sleeping</a:t>
            </a:r>
            <a:r>
              <a:rPr lang="de-DE" altLang="de-DE" dirty="0" smtClean="0"/>
              <a:t> </a:t>
            </a:r>
            <a:r>
              <a:rPr lang="de-DE" altLang="de-DE" dirty="0"/>
              <a:t>statt Schlaftraining</a:t>
            </a:r>
          </a:p>
        </p:txBody>
      </p:sp>
      <p:sp>
        <p:nvSpPr>
          <p:cNvPr id="6"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r>
              <a:rPr lang="de-DE" dirty="0"/>
              <a:t> </a:t>
            </a:r>
            <a:r>
              <a:rPr lang="de-DE" dirty="0" smtClean="0"/>
              <a:t>			Quelle</a:t>
            </a:r>
            <a:r>
              <a:rPr lang="de-DE" dirty="0"/>
              <a:t>: </a:t>
            </a:r>
            <a:r>
              <a:rPr lang="de-DE" altLang="de-DE" dirty="0"/>
              <a:t>Sunderland, 2010/2017</a:t>
            </a:r>
            <a:endParaRPr lang="de-DE" dirty="0"/>
          </a:p>
        </p:txBody>
      </p:sp>
      <p:sp>
        <p:nvSpPr>
          <p:cNvPr id="7"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39</a:t>
            </a:fld>
            <a:endParaRPr lang="de-DE" dirty="0"/>
          </a:p>
        </p:txBody>
      </p:sp>
    </p:spTree>
    <p:extLst>
      <p:ext uri="{BB962C8B-B14F-4D97-AF65-F5344CB8AC3E}">
        <p14:creationId xmlns:p14="http://schemas.microsoft.com/office/powerpoint/2010/main" val="11372878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457200" y="1844675"/>
            <a:ext cx="8229600" cy="4281488"/>
          </a:xfrm>
        </p:spPr>
        <p:txBody>
          <a:bodyPr/>
          <a:lstStyle/>
          <a:p>
            <a:pPr eaLnBrk="1" hangingPunct="1">
              <a:buFont typeface="Arial" charset="0"/>
              <a:buChar char="•"/>
              <a:defRPr/>
            </a:pPr>
            <a:r>
              <a:rPr lang="de-DE" altLang="de-DE" dirty="0" smtClean="0"/>
              <a:t>Ab </a:t>
            </a:r>
            <a:r>
              <a:rPr lang="de-DE" altLang="de-DE" dirty="0"/>
              <a:t>6-8 Monaten </a:t>
            </a:r>
            <a:r>
              <a:rPr lang="de-DE" altLang="de-DE" dirty="0" smtClean="0"/>
              <a:t>beginnt beim </a:t>
            </a:r>
            <a:r>
              <a:rPr lang="de-DE" altLang="de-DE" dirty="0"/>
              <a:t>Baby die </a:t>
            </a:r>
            <a:r>
              <a:rPr lang="de-DE" altLang="de-DE" dirty="0" smtClean="0"/>
              <a:t>Trennungsangst</a:t>
            </a:r>
          </a:p>
          <a:p>
            <a:pPr lvl="1" eaLnBrk="1" hangingPunct="1">
              <a:buFont typeface="Arial" charset="0"/>
              <a:buChar char="–"/>
              <a:defRPr/>
            </a:pPr>
            <a:r>
              <a:rPr lang="de-DE" altLang="de-DE" dirty="0" smtClean="0"/>
              <a:t>kann bis </a:t>
            </a:r>
            <a:r>
              <a:rPr lang="de-DE" altLang="de-DE" dirty="0"/>
              <a:t>zum 5. Lebensjahr </a:t>
            </a:r>
            <a:r>
              <a:rPr lang="de-DE" altLang="de-DE" dirty="0" smtClean="0"/>
              <a:t>anhalten</a:t>
            </a:r>
            <a:endParaRPr lang="de-DE" altLang="de-DE" dirty="0"/>
          </a:p>
          <a:p>
            <a:pPr lvl="1" eaLnBrk="1" hangingPunct="1">
              <a:buFont typeface="Arial" charset="0"/>
              <a:buChar char="–"/>
              <a:defRPr/>
            </a:pPr>
            <a:r>
              <a:rPr lang="de-DE" altLang="de-DE" dirty="0"/>
              <a:t>Trennungen von den Eltern tun Kindern </a:t>
            </a:r>
            <a:r>
              <a:rPr lang="de-DE" altLang="de-DE" dirty="0" smtClean="0"/>
              <a:t>ähnlich weh </a:t>
            </a:r>
            <a:r>
              <a:rPr lang="de-DE" altLang="de-DE" dirty="0"/>
              <a:t>wie körperlicher </a:t>
            </a:r>
            <a:r>
              <a:rPr lang="de-DE" altLang="de-DE" dirty="0" smtClean="0"/>
              <a:t>Schmerz!</a:t>
            </a:r>
            <a:endParaRPr lang="de-DE" altLang="de-DE" dirty="0"/>
          </a:p>
          <a:p>
            <a:pPr lvl="1" eaLnBrk="1" hangingPunct="1">
              <a:buFont typeface="Arial" charset="0"/>
              <a:buChar char="–"/>
              <a:defRPr/>
            </a:pPr>
            <a:r>
              <a:rPr lang="de-DE" altLang="de-DE" dirty="0"/>
              <a:t>Auch kurzzeitige Trennungen können Schaden anrichten</a:t>
            </a:r>
          </a:p>
          <a:p>
            <a:pPr eaLnBrk="1" hangingPunct="1">
              <a:buFont typeface="Arial" charset="0"/>
              <a:buChar char="•"/>
              <a:defRPr/>
            </a:pPr>
            <a:r>
              <a:rPr lang="de-DE" altLang="de-DE" dirty="0"/>
              <a:t>Wenn die Eltern nicht anwesend sind, muss ein Kind von einer vertrauten Person betreut </a:t>
            </a:r>
            <a:r>
              <a:rPr lang="de-DE" altLang="de-DE" dirty="0" smtClean="0"/>
              <a:t>werden!</a:t>
            </a:r>
          </a:p>
          <a:p>
            <a:pPr lvl="1" eaLnBrk="1" hangingPunct="1">
              <a:buFont typeface="Arial" charset="0"/>
              <a:buChar char="–"/>
              <a:defRPr/>
            </a:pPr>
            <a:r>
              <a:rPr lang="de-DE" altLang="de-DE" dirty="0" smtClean="0"/>
              <a:t>alles </a:t>
            </a:r>
            <a:r>
              <a:rPr lang="de-DE" altLang="de-DE" dirty="0"/>
              <a:t>andere führt zu Stressüberflutung im Gehirn</a:t>
            </a:r>
            <a:r>
              <a:rPr lang="de-DE" altLang="de-DE" dirty="0" smtClean="0"/>
              <a:t>.</a:t>
            </a:r>
          </a:p>
          <a:p>
            <a:pPr marL="457200" lvl="1" indent="0" eaLnBrk="1" hangingPunct="1">
              <a:buFont typeface="Arial" charset="0"/>
              <a:buNone/>
              <a:defRPr/>
            </a:pPr>
            <a:endParaRPr lang="de-DE" altLang="de-DE" dirty="0"/>
          </a:p>
          <a:p>
            <a:pPr marL="0" indent="0" eaLnBrk="1" hangingPunct="1">
              <a:buFont typeface="Arial" charset="0"/>
              <a:buNone/>
              <a:defRPr/>
            </a:pPr>
            <a:r>
              <a:rPr lang="de-DE" altLang="de-DE" dirty="0" smtClean="0"/>
              <a:t>	</a:t>
            </a:r>
            <a:r>
              <a:rPr lang="de-DE" altLang="de-DE" b="1" dirty="0" smtClean="0">
                <a:solidFill>
                  <a:srgbClr val="008FCD"/>
                </a:solidFill>
              </a:rPr>
              <a:t>Vertrauen </a:t>
            </a:r>
            <a:r>
              <a:rPr lang="de-DE" altLang="de-DE" b="1" dirty="0">
                <a:solidFill>
                  <a:srgbClr val="008FCD"/>
                </a:solidFill>
              </a:rPr>
              <a:t>und Beziehungsaufbau brauchen viel Zeit – </a:t>
            </a:r>
            <a:r>
              <a:rPr lang="de-DE" altLang="de-DE" b="1" dirty="0" smtClean="0">
                <a:solidFill>
                  <a:srgbClr val="008FCD"/>
                </a:solidFill>
              </a:rPr>
              <a:t>	deshalb </a:t>
            </a:r>
            <a:r>
              <a:rPr lang="de-DE" altLang="de-DE" b="1" dirty="0">
                <a:solidFill>
                  <a:srgbClr val="008FCD"/>
                </a:solidFill>
              </a:rPr>
              <a:t>geht es nicht ohne Eingewöhnung</a:t>
            </a:r>
            <a:endParaRPr lang="de-DE" b="1" dirty="0">
              <a:solidFill>
                <a:srgbClr val="008FCD"/>
              </a:solidFill>
            </a:endParaRPr>
          </a:p>
        </p:txBody>
      </p:sp>
      <p:sp>
        <p:nvSpPr>
          <p:cNvPr id="10" name="AutoShape 12"/>
          <p:cNvSpPr>
            <a:spLocks noChangeArrowheads="1"/>
          </p:cNvSpPr>
          <p:nvPr/>
        </p:nvSpPr>
        <p:spPr bwMode="auto">
          <a:xfrm>
            <a:off x="539551" y="5229200"/>
            <a:ext cx="720080" cy="693384"/>
          </a:xfrm>
          <a:prstGeom prst="rightArrow">
            <a:avLst>
              <a:gd name="adj1" fmla="val 50000"/>
              <a:gd name="adj2" fmla="val 50245"/>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de-DE" altLang="de-DE" smtClean="0"/>
          </a:p>
        </p:txBody>
      </p:sp>
      <p:sp>
        <p:nvSpPr>
          <p:cNvPr id="10250" name="Fußzeilenplatzhalter 4"/>
          <p:cNvSpPr txBox="1">
            <a:spLocks/>
          </p:cNvSpPr>
          <p:nvPr/>
        </p:nvSpPr>
        <p:spPr bwMode="auto">
          <a:xfrm>
            <a:off x="5564188" y="6376988"/>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algn="ctr" eaLnBrk="1" hangingPunct="1">
              <a:spcBef>
                <a:spcPct val="0"/>
              </a:spcBef>
              <a:buClrTx/>
              <a:buFontTx/>
              <a:buNone/>
            </a:pPr>
            <a:r>
              <a:rPr lang="de-DE" altLang="de-DE" sz="1100" dirty="0">
                <a:solidFill>
                  <a:srgbClr val="008FCD"/>
                </a:solidFill>
              </a:rPr>
              <a:t>Quelle: Becker-Stoll, </a:t>
            </a:r>
            <a:r>
              <a:rPr lang="de-DE" altLang="de-DE" sz="1100" dirty="0" err="1">
                <a:solidFill>
                  <a:srgbClr val="008FCD"/>
                </a:solidFill>
              </a:rPr>
              <a:t>Niesel</a:t>
            </a:r>
            <a:r>
              <a:rPr lang="de-DE" altLang="de-DE" sz="1100" dirty="0">
                <a:solidFill>
                  <a:srgbClr val="008FCD"/>
                </a:solidFill>
              </a:rPr>
              <a:t> &amp; </a:t>
            </a:r>
            <a:r>
              <a:rPr lang="de-DE" altLang="de-DE" sz="1100" dirty="0" err="1">
                <a:solidFill>
                  <a:srgbClr val="008FCD"/>
                </a:solidFill>
              </a:rPr>
              <a:t>Wertfein</a:t>
            </a:r>
            <a:r>
              <a:rPr lang="de-DE" altLang="de-DE" sz="1100" dirty="0">
                <a:solidFill>
                  <a:srgbClr val="008FCD"/>
                </a:solidFill>
              </a:rPr>
              <a:t>, 2015</a:t>
            </a:r>
          </a:p>
        </p:txBody>
      </p:sp>
      <p:sp>
        <p:nvSpPr>
          <p:cNvPr id="12" name="Titel 2"/>
          <p:cNvSpPr>
            <a:spLocks noGrp="1"/>
          </p:cNvSpPr>
          <p:nvPr>
            <p:ph type="title"/>
          </p:nvPr>
        </p:nvSpPr>
        <p:spPr>
          <a:xfrm>
            <a:off x="971600" y="274638"/>
            <a:ext cx="7776864" cy="1143000"/>
          </a:xfrm>
        </p:spPr>
        <p:txBody>
          <a:bodyPr/>
          <a:lstStyle/>
          <a:p>
            <a:r>
              <a:rPr lang="de-DE" altLang="de-DE" dirty="0" smtClean="0"/>
              <a:t>Trennung </a:t>
            </a:r>
            <a:r>
              <a:rPr lang="de-DE" altLang="de-DE" dirty="0"/>
              <a:t>und </a:t>
            </a:r>
            <a:r>
              <a:rPr lang="de-DE" altLang="de-DE" dirty="0" smtClean="0"/>
              <a:t>außerfamiliäre Betreuung</a:t>
            </a:r>
            <a:endParaRPr lang="de-DE" dirty="0"/>
          </a:p>
        </p:txBody>
      </p:sp>
      <p:sp>
        <p:nvSpPr>
          <p:cNvPr id="14"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dirty="0"/>
              <a:t>16.05.2018/Fabienne </a:t>
            </a:r>
            <a:r>
              <a:rPr lang="de-DE" dirty="0" smtClean="0"/>
              <a:t>Becker-Stoll /www.ifp.bayern.de</a:t>
            </a:r>
            <a:endParaRPr lang="de-DE" dirty="0"/>
          </a:p>
        </p:txBody>
      </p:sp>
      <p:sp>
        <p:nvSpPr>
          <p:cNvPr id="15" name="Foliennummernplatzhalter 5"/>
          <p:cNvSpPr>
            <a:spLocks noGrp="1"/>
          </p:cNvSpPr>
          <p:nvPr>
            <p:ph type="sldNum" sz="quarter" idx="12"/>
          </p:nvPr>
        </p:nvSpPr>
        <p:spPr>
          <a:xfrm>
            <a:off x="6553200" y="6376243"/>
            <a:ext cx="2122488" cy="365125"/>
          </a:xfrm>
        </p:spPr>
        <p:txBody>
          <a:bodyPr/>
          <a:lstStyle/>
          <a:p>
            <a:pPr>
              <a:defRPr/>
            </a:pPr>
            <a:fld id="{7EAACE4E-922C-4FF6-9762-FCC266574D0A}" type="slidenum">
              <a:rPr lang="de-DE" smtClean="0"/>
              <a:pPr>
                <a:defRPr/>
              </a:pPr>
              <a:t>40</a:t>
            </a:fld>
            <a:endParaRPr lang="de-DE" dirty="0"/>
          </a:p>
        </p:txBody>
      </p:sp>
    </p:spTree>
    <p:extLst>
      <p:ext uri="{BB962C8B-B14F-4D97-AF65-F5344CB8AC3E}">
        <p14:creationId xmlns:p14="http://schemas.microsoft.com/office/powerpoint/2010/main" val="22228047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Inhaltsplatzhalter 2"/>
          <p:cNvSpPr>
            <a:spLocks noGrp="1"/>
          </p:cNvSpPr>
          <p:nvPr>
            <p:ph idx="1"/>
          </p:nvPr>
        </p:nvSpPr>
        <p:spPr>
          <a:xfrm>
            <a:off x="936624" y="1700808"/>
            <a:ext cx="7811840" cy="5876925"/>
          </a:xfrm>
        </p:spPr>
        <p:txBody>
          <a:bodyPr/>
          <a:lstStyle/>
          <a:p>
            <a:pPr marL="0" indent="0">
              <a:buFontTx/>
              <a:buNone/>
              <a:defRPr/>
            </a:pPr>
            <a:r>
              <a:rPr lang="de-DE" altLang="de-DE" b="1" dirty="0" smtClean="0">
                <a:solidFill>
                  <a:srgbClr val="008FCD"/>
                </a:solidFill>
              </a:rPr>
              <a:t>Das Zeitverständnis entwickelt sich bei Kindern in Etappen</a:t>
            </a:r>
          </a:p>
          <a:p>
            <a:pPr marL="0" indent="0">
              <a:buFontTx/>
              <a:buNone/>
              <a:defRPr/>
            </a:pPr>
            <a:endParaRPr lang="de-DE" altLang="de-DE" b="1" dirty="0" smtClean="0">
              <a:solidFill>
                <a:srgbClr val="008FCD"/>
              </a:solidFill>
            </a:endParaRPr>
          </a:p>
          <a:p>
            <a:pPr>
              <a:defRPr/>
            </a:pPr>
            <a:r>
              <a:rPr lang="de-DE" altLang="de-DE" sz="1800" dirty="0" smtClean="0"/>
              <a:t>Es dauert bis zum </a:t>
            </a:r>
            <a:r>
              <a:rPr lang="de-DE" altLang="de-DE" sz="1800" b="1" dirty="0">
                <a:solidFill>
                  <a:srgbClr val="008FCD"/>
                </a:solidFill>
              </a:rPr>
              <a:t>Ende der Grundschulzeit</a:t>
            </a:r>
            <a:r>
              <a:rPr lang="de-DE" altLang="de-DE" sz="1800" dirty="0" smtClean="0"/>
              <a:t>, bis </a:t>
            </a:r>
            <a:r>
              <a:rPr lang="de-DE" altLang="de-DE" sz="1800" b="1" dirty="0" smtClean="0">
                <a:solidFill>
                  <a:srgbClr val="F08A16"/>
                </a:solidFill>
              </a:rPr>
              <a:t>Kinder</a:t>
            </a:r>
            <a:r>
              <a:rPr lang="de-DE" altLang="de-DE" sz="1800" dirty="0" smtClean="0"/>
              <a:t> die </a:t>
            </a:r>
            <a:r>
              <a:rPr lang="de-DE" altLang="de-DE" sz="1800" b="1" dirty="0" smtClean="0">
                <a:solidFill>
                  <a:srgbClr val="008FCD"/>
                </a:solidFill>
              </a:rPr>
              <a:t>abstrakten Zeitmaße </a:t>
            </a:r>
            <a:r>
              <a:rPr lang="de-DE" altLang="de-DE" sz="1800" dirty="0" smtClean="0"/>
              <a:t>wie Jahr, Monat, Woche, Tag, Stunde oder Minute einigermaßen </a:t>
            </a:r>
            <a:r>
              <a:rPr lang="de-DE" altLang="de-DE" sz="1800" b="1" dirty="0" smtClean="0">
                <a:solidFill>
                  <a:srgbClr val="F08A16"/>
                </a:solidFill>
              </a:rPr>
              <a:t>verinnerlicht haben</a:t>
            </a:r>
            <a:r>
              <a:rPr lang="de-DE" altLang="de-DE" sz="1800" dirty="0" smtClean="0">
                <a:solidFill>
                  <a:srgbClr val="F08A16"/>
                </a:solidFill>
              </a:rPr>
              <a:t>. </a:t>
            </a:r>
          </a:p>
          <a:p>
            <a:pPr>
              <a:defRPr/>
            </a:pPr>
            <a:r>
              <a:rPr lang="de-DE" altLang="de-DE" sz="1800" dirty="0" smtClean="0"/>
              <a:t>Ein </a:t>
            </a:r>
            <a:r>
              <a:rPr lang="de-DE" altLang="de-DE" sz="1800" b="1" dirty="0" smtClean="0">
                <a:solidFill>
                  <a:srgbClr val="F08A16"/>
                </a:solidFill>
              </a:rPr>
              <a:t>Säugling</a:t>
            </a:r>
            <a:r>
              <a:rPr lang="de-DE" altLang="de-DE" sz="1800" dirty="0" smtClean="0"/>
              <a:t> entwickelt zunächst </a:t>
            </a:r>
            <a:r>
              <a:rPr lang="de-DE" altLang="de-DE" sz="1800" b="1" dirty="0" smtClean="0">
                <a:solidFill>
                  <a:srgbClr val="008FCD"/>
                </a:solidFill>
              </a:rPr>
              <a:t>den sensomotorischen Zeitbegriff</a:t>
            </a:r>
            <a:r>
              <a:rPr lang="de-DE" altLang="de-DE" sz="1800" dirty="0" smtClean="0"/>
              <a:t>, das heißt er weiß, in </a:t>
            </a:r>
            <a:r>
              <a:rPr lang="de-DE" altLang="de-DE" sz="1800" b="1" dirty="0" smtClean="0">
                <a:solidFill>
                  <a:srgbClr val="F08A16"/>
                </a:solidFill>
              </a:rPr>
              <a:t>welcher Reihenfolge </a:t>
            </a:r>
            <a:r>
              <a:rPr lang="de-DE" altLang="de-DE" sz="1800" dirty="0" smtClean="0"/>
              <a:t>er Dinge tun muss: Der Löffel muss erst in den Mund, bevor gegessen werden kann. </a:t>
            </a:r>
          </a:p>
          <a:p>
            <a:pPr>
              <a:defRPr/>
            </a:pPr>
            <a:r>
              <a:rPr lang="de-DE" altLang="de-DE" sz="1800" b="1" dirty="0" smtClean="0">
                <a:solidFill>
                  <a:srgbClr val="F08A16"/>
                </a:solidFill>
              </a:rPr>
              <a:t>Längere Trennungen </a:t>
            </a:r>
            <a:r>
              <a:rPr lang="de-DE" altLang="de-DE" sz="1800" dirty="0" smtClean="0"/>
              <a:t>von den Bindungspersonen bedeuten </a:t>
            </a:r>
            <a:r>
              <a:rPr lang="de-DE" altLang="de-DE" sz="1800" b="1" dirty="0" smtClean="0">
                <a:solidFill>
                  <a:srgbClr val="008FCD"/>
                </a:solidFill>
              </a:rPr>
              <a:t>für Kleinkinder </a:t>
            </a:r>
            <a:r>
              <a:rPr lang="de-DE" altLang="de-DE" sz="1800" dirty="0" smtClean="0"/>
              <a:t>eine </a:t>
            </a:r>
            <a:r>
              <a:rPr lang="de-DE" altLang="de-DE" sz="1800" b="1" dirty="0" smtClean="0">
                <a:solidFill>
                  <a:srgbClr val="F08A16"/>
                </a:solidFill>
              </a:rPr>
              <a:t>schwere Belastung</a:t>
            </a:r>
            <a:r>
              <a:rPr lang="de-DE" altLang="de-DE" sz="1800" dirty="0" smtClean="0"/>
              <a:t>, </a:t>
            </a:r>
            <a:r>
              <a:rPr lang="de-DE" altLang="de-DE" sz="1800" b="1" dirty="0" smtClean="0">
                <a:solidFill>
                  <a:srgbClr val="008FCD"/>
                </a:solidFill>
              </a:rPr>
              <a:t>weil sie nicht ermessen können, wann sie den von ihnen getrennten Elternteil wiedersehen</a:t>
            </a:r>
            <a:r>
              <a:rPr lang="de-DE" altLang="de-DE" sz="1800" dirty="0" smtClean="0">
                <a:solidFill>
                  <a:srgbClr val="008FCD"/>
                </a:solidFill>
              </a:rPr>
              <a:t>. </a:t>
            </a:r>
          </a:p>
          <a:p>
            <a:pPr>
              <a:defRPr/>
            </a:pPr>
            <a:r>
              <a:rPr lang="de-DE" altLang="de-DE" sz="1800" dirty="0" smtClean="0"/>
              <a:t>Für das </a:t>
            </a:r>
            <a:r>
              <a:rPr lang="de-DE" altLang="de-DE" sz="1800" b="1" dirty="0">
                <a:solidFill>
                  <a:srgbClr val="008FCD"/>
                </a:solidFill>
              </a:rPr>
              <a:t>kindliche Empfinden</a:t>
            </a:r>
            <a:r>
              <a:rPr lang="de-DE" altLang="de-DE" sz="1800" b="1" dirty="0">
                <a:solidFill>
                  <a:srgbClr val="0045D0"/>
                </a:solidFill>
              </a:rPr>
              <a:t> </a:t>
            </a:r>
            <a:r>
              <a:rPr lang="de-DE" altLang="de-DE" sz="1800" dirty="0" smtClean="0"/>
              <a:t>sind </a:t>
            </a:r>
            <a:r>
              <a:rPr lang="de-DE" altLang="de-DE" sz="1800" b="1" dirty="0">
                <a:solidFill>
                  <a:srgbClr val="F08A16"/>
                </a:solidFill>
              </a:rPr>
              <a:t>Trennungen</a:t>
            </a:r>
            <a:r>
              <a:rPr lang="de-DE" altLang="de-DE" sz="1800" dirty="0" smtClean="0"/>
              <a:t>, die sie </a:t>
            </a:r>
            <a:r>
              <a:rPr lang="de-DE" altLang="de-DE" sz="1800" b="1" dirty="0">
                <a:solidFill>
                  <a:srgbClr val="008FCD"/>
                </a:solidFill>
              </a:rPr>
              <a:t>zeitlich nicht überblicken </a:t>
            </a:r>
            <a:r>
              <a:rPr lang="de-DE" altLang="de-DE" sz="1800" dirty="0" smtClean="0"/>
              <a:t>können bzw. deren Ende für sie nicht absehbar ist, faktisch ein </a:t>
            </a:r>
            <a:r>
              <a:rPr lang="de-DE" altLang="de-DE" sz="1800" b="1" dirty="0">
                <a:solidFill>
                  <a:srgbClr val="F08A16"/>
                </a:solidFill>
              </a:rPr>
              <a:t>Abschied für immer</a:t>
            </a:r>
            <a:r>
              <a:rPr lang="de-DE" altLang="de-DE" sz="1800" dirty="0" smtClean="0"/>
              <a:t>. </a:t>
            </a:r>
          </a:p>
        </p:txBody>
      </p:sp>
      <p:sp>
        <p:nvSpPr>
          <p:cNvPr id="9"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endParaRPr lang="de-DE" dirty="0" smtClean="0"/>
          </a:p>
          <a:p>
            <a:pPr algn="l">
              <a:defRPr/>
            </a:pPr>
            <a:r>
              <a:rPr lang="de-DE" dirty="0"/>
              <a:t>16.05.2018/Fabienne </a:t>
            </a:r>
            <a:r>
              <a:rPr lang="de-DE" dirty="0" smtClean="0"/>
              <a:t>Becker-Stoll /www.ifp.bayern.de			Quelle: </a:t>
            </a:r>
            <a:r>
              <a:rPr lang="de-DE" altLang="de-DE" dirty="0" smtClean="0"/>
              <a:t>Becker-Stoll, 2017</a:t>
            </a:r>
            <a:endParaRPr lang="de-DE" altLang="de-DE" dirty="0"/>
          </a:p>
          <a:p>
            <a:pPr algn="l">
              <a:defRPr/>
            </a:pPr>
            <a:endParaRPr lang="de-DE" dirty="0"/>
          </a:p>
        </p:txBody>
      </p:sp>
      <p:sp>
        <p:nvSpPr>
          <p:cNvPr id="10"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41</a:t>
            </a:fld>
            <a:endParaRPr lang="de-DE" dirty="0"/>
          </a:p>
        </p:txBody>
      </p:sp>
      <p:sp>
        <p:nvSpPr>
          <p:cNvPr id="7" name="Titel 2"/>
          <p:cNvSpPr>
            <a:spLocks noGrp="1"/>
          </p:cNvSpPr>
          <p:nvPr>
            <p:ph type="title"/>
          </p:nvPr>
        </p:nvSpPr>
        <p:spPr>
          <a:xfrm>
            <a:off x="971600" y="274638"/>
            <a:ext cx="7776864" cy="1143000"/>
          </a:xfrm>
        </p:spPr>
        <p:txBody>
          <a:bodyPr/>
          <a:lstStyle/>
          <a:p>
            <a:r>
              <a:rPr lang="de-DE" altLang="de-DE" dirty="0" smtClean="0"/>
              <a:t>Trennung </a:t>
            </a:r>
            <a:r>
              <a:rPr lang="de-DE" altLang="de-DE" dirty="0"/>
              <a:t>und </a:t>
            </a:r>
            <a:r>
              <a:rPr lang="de-DE" altLang="de-DE" dirty="0" smtClean="0"/>
              <a:t>außerfamiliäre Betreuung</a:t>
            </a:r>
            <a:endParaRPr lang="de-DE" dirty="0"/>
          </a:p>
        </p:txBody>
      </p:sp>
    </p:spTree>
    <p:extLst>
      <p:ext uri="{BB962C8B-B14F-4D97-AF65-F5344CB8AC3E}">
        <p14:creationId xmlns:p14="http://schemas.microsoft.com/office/powerpoint/2010/main" val="12558888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Inhaltsplatzhalter 2"/>
          <p:cNvSpPr>
            <a:spLocks noGrp="1"/>
          </p:cNvSpPr>
          <p:nvPr>
            <p:ph idx="1"/>
          </p:nvPr>
        </p:nvSpPr>
        <p:spPr>
          <a:xfrm>
            <a:off x="900113" y="1700213"/>
            <a:ext cx="7704137" cy="3816350"/>
          </a:xfrm>
        </p:spPr>
        <p:txBody>
          <a:bodyPr/>
          <a:lstStyle/>
          <a:p>
            <a:pPr marL="0" indent="0" eaLnBrk="1" hangingPunct="1">
              <a:buFont typeface="Arial" charset="0"/>
              <a:buNone/>
              <a:defRPr/>
            </a:pPr>
            <a:r>
              <a:rPr lang="de-DE" altLang="de-DE" b="1" dirty="0">
                <a:solidFill>
                  <a:srgbClr val="008FCD"/>
                </a:solidFill>
                <a:ea typeface="ＭＳ Ｐゴシック" pitchFamily="34" charset="-128"/>
              </a:rPr>
              <a:t>Wann ist die rechte Zeit für Bildung in der Kita</a:t>
            </a:r>
            <a:r>
              <a:rPr lang="de-DE" altLang="de-DE" b="1" dirty="0" smtClean="0">
                <a:solidFill>
                  <a:srgbClr val="008FCD"/>
                </a:solidFill>
                <a:ea typeface="ＭＳ Ｐゴシック" pitchFamily="34" charset="-128"/>
              </a:rPr>
              <a:t>?</a:t>
            </a:r>
          </a:p>
          <a:p>
            <a:pPr marL="0" indent="0" eaLnBrk="1" hangingPunct="1">
              <a:buFont typeface="Arial" charset="0"/>
              <a:buNone/>
              <a:defRPr/>
            </a:pPr>
            <a:endParaRPr lang="de-DE" altLang="de-DE" sz="300" b="1" dirty="0" smtClean="0">
              <a:solidFill>
                <a:srgbClr val="0070C0"/>
              </a:solidFill>
              <a:ea typeface="ＭＳ Ｐゴシック" pitchFamily="34" charset="-128"/>
            </a:endParaRPr>
          </a:p>
          <a:p>
            <a:pPr eaLnBrk="1" hangingPunct="1">
              <a:buFont typeface="Arial" charset="0"/>
              <a:buChar char="•"/>
              <a:defRPr/>
            </a:pPr>
            <a:r>
              <a:rPr lang="de-DE" altLang="de-DE" b="1" dirty="0" smtClean="0">
                <a:solidFill>
                  <a:srgbClr val="008FCD"/>
                </a:solidFill>
                <a:ea typeface="ＭＳ Ｐゴシック" pitchFamily="34" charset="-128"/>
              </a:rPr>
              <a:t>Im ersten Lebensjahr </a:t>
            </a:r>
            <a:r>
              <a:rPr lang="de-DE" altLang="de-DE" b="1" dirty="0" smtClean="0">
                <a:solidFill>
                  <a:srgbClr val="F08A16"/>
                </a:solidFill>
                <a:ea typeface="ＭＳ Ｐゴシック" pitchFamily="34" charset="-128"/>
              </a:rPr>
              <a:t>NEIN</a:t>
            </a:r>
          </a:p>
          <a:p>
            <a:pPr lvl="1" eaLnBrk="1" hangingPunct="1">
              <a:buFont typeface="Arial" charset="0"/>
              <a:buChar char="–"/>
              <a:defRPr/>
            </a:pPr>
            <a:r>
              <a:rPr lang="de-DE" altLang="de-DE" dirty="0" smtClean="0">
                <a:ea typeface="ＭＳ Ｐゴシック" pitchFamily="34" charset="-128"/>
              </a:rPr>
              <a:t>Weil sich hier erst die Bindungsbeziehungen zu den primären Bindungspersonen entwickeln</a:t>
            </a:r>
            <a:endParaRPr lang="de-DE" altLang="de-DE" sz="1000" dirty="0" smtClean="0">
              <a:ea typeface="ＭＳ Ｐゴシック" pitchFamily="34" charset="-128"/>
            </a:endParaRPr>
          </a:p>
          <a:p>
            <a:pPr eaLnBrk="1" hangingPunct="1">
              <a:buFont typeface="Arial" charset="0"/>
              <a:buChar char="•"/>
              <a:defRPr/>
            </a:pPr>
            <a:r>
              <a:rPr lang="de-DE" altLang="de-DE" b="1" dirty="0" smtClean="0">
                <a:solidFill>
                  <a:srgbClr val="008FCD"/>
                </a:solidFill>
                <a:ea typeface="ＭＳ Ｐゴシック" pitchFamily="34" charset="-128"/>
              </a:rPr>
              <a:t>Im zweiten Lebensjahr </a:t>
            </a:r>
            <a:r>
              <a:rPr lang="de-DE" altLang="de-DE" b="1" dirty="0" smtClean="0">
                <a:solidFill>
                  <a:srgbClr val="F08A16"/>
                </a:solidFill>
                <a:ea typeface="ＭＳ Ｐゴシック" pitchFamily="34" charset="-128"/>
              </a:rPr>
              <a:t>je nach Kind</a:t>
            </a:r>
          </a:p>
          <a:p>
            <a:pPr lvl="1" eaLnBrk="1" hangingPunct="1">
              <a:buFont typeface="Arial" charset="0"/>
              <a:buChar char="–"/>
              <a:defRPr/>
            </a:pPr>
            <a:r>
              <a:rPr lang="de-DE" altLang="de-DE" dirty="0" smtClean="0">
                <a:ea typeface="ＭＳ Ｐゴシック" pitchFamily="34" charset="-128"/>
              </a:rPr>
              <a:t>Eher ab 18 Monaten, je nach Temperament des Kindes, </a:t>
            </a:r>
          </a:p>
          <a:p>
            <a:pPr lvl="1" eaLnBrk="1" hangingPunct="1">
              <a:buFont typeface="Arial" charset="0"/>
              <a:buChar char="–"/>
              <a:defRPr/>
            </a:pPr>
            <a:r>
              <a:rPr lang="de-DE" altLang="de-DE" dirty="0" smtClean="0">
                <a:ea typeface="ＭＳ Ｐゴシック" pitchFamily="34" charset="-128"/>
              </a:rPr>
              <a:t>Tagesmutter ggf. besser</a:t>
            </a:r>
          </a:p>
          <a:p>
            <a:pPr lvl="1" eaLnBrk="1" hangingPunct="1">
              <a:buFont typeface="Arial" charset="0"/>
              <a:buChar char="–"/>
              <a:defRPr/>
            </a:pPr>
            <a:r>
              <a:rPr lang="de-DE" altLang="de-DE" dirty="0" smtClean="0">
                <a:ea typeface="ＭＳ Ｐゴシック" pitchFamily="34" charset="-128"/>
              </a:rPr>
              <a:t>max. 6 Std./Tag</a:t>
            </a:r>
            <a:endParaRPr lang="de-DE" altLang="de-DE" sz="1100" dirty="0" smtClean="0">
              <a:ea typeface="ＭＳ Ｐゴシック" pitchFamily="34" charset="-128"/>
            </a:endParaRPr>
          </a:p>
          <a:p>
            <a:pPr eaLnBrk="1" hangingPunct="1">
              <a:buFont typeface="Arial" charset="0"/>
              <a:buChar char="•"/>
              <a:defRPr/>
            </a:pPr>
            <a:r>
              <a:rPr lang="de-DE" altLang="de-DE" b="1" dirty="0" smtClean="0">
                <a:solidFill>
                  <a:srgbClr val="008FCD"/>
                </a:solidFill>
                <a:ea typeface="ＭＳ Ｐゴシック" pitchFamily="34" charset="-128"/>
              </a:rPr>
              <a:t>Ab 24 oder 30 Monaten </a:t>
            </a:r>
            <a:r>
              <a:rPr lang="de-DE" altLang="de-DE" b="1" dirty="0" smtClean="0">
                <a:solidFill>
                  <a:srgbClr val="F08A16"/>
                </a:solidFill>
                <a:ea typeface="ＭＳ Ｐゴシック" pitchFamily="34" charset="-128"/>
              </a:rPr>
              <a:t>JA</a:t>
            </a:r>
          </a:p>
          <a:p>
            <a:pPr lvl="1" eaLnBrk="1" hangingPunct="1">
              <a:buFont typeface="Arial" charset="0"/>
              <a:buChar char="–"/>
              <a:defRPr/>
            </a:pPr>
            <a:r>
              <a:rPr lang="de-DE" altLang="de-DE" dirty="0" smtClean="0">
                <a:ea typeface="ＭＳ Ｐゴシック" pitchFamily="34" charset="-128"/>
              </a:rPr>
              <a:t>Ab zwei Jahren profitieren Kinder in ihrer Entwicklung von anderen Kindern, bauen Freundschaften auf und lernen voneinander</a:t>
            </a:r>
          </a:p>
        </p:txBody>
      </p:sp>
      <p:sp>
        <p:nvSpPr>
          <p:cNvPr id="9"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endParaRPr lang="de-DE" dirty="0" smtClean="0"/>
          </a:p>
          <a:p>
            <a:pPr algn="l">
              <a:defRPr/>
            </a:pPr>
            <a:r>
              <a:rPr lang="de-DE" dirty="0"/>
              <a:t>25.04.2018/Fabienne </a:t>
            </a:r>
            <a:r>
              <a:rPr lang="de-DE" dirty="0" smtClean="0"/>
              <a:t>Becker-Stoll /www.ifp.bayern.de		</a:t>
            </a:r>
            <a:r>
              <a:rPr lang="de-DE" altLang="de-DE" dirty="0" smtClean="0"/>
              <a:t>Quelle</a:t>
            </a:r>
            <a:r>
              <a:rPr lang="de-DE" altLang="de-DE" dirty="0"/>
              <a:t>: Becker-Stoll, </a:t>
            </a:r>
            <a:r>
              <a:rPr lang="de-DE" altLang="de-DE" dirty="0" err="1"/>
              <a:t>Niesel</a:t>
            </a:r>
            <a:r>
              <a:rPr lang="de-DE" altLang="de-DE" dirty="0"/>
              <a:t> &amp; </a:t>
            </a:r>
            <a:r>
              <a:rPr lang="de-DE" altLang="de-DE" dirty="0" err="1"/>
              <a:t>Wertfein</a:t>
            </a:r>
            <a:r>
              <a:rPr lang="de-DE" altLang="de-DE" dirty="0"/>
              <a:t>, 2015</a:t>
            </a:r>
          </a:p>
          <a:p>
            <a:pPr algn="l">
              <a:defRPr/>
            </a:pPr>
            <a:endParaRPr lang="de-DE" dirty="0"/>
          </a:p>
        </p:txBody>
      </p:sp>
      <p:sp>
        <p:nvSpPr>
          <p:cNvPr id="10"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42</a:t>
            </a:fld>
            <a:endParaRPr lang="de-DE" dirty="0"/>
          </a:p>
        </p:txBody>
      </p:sp>
      <p:sp>
        <p:nvSpPr>
          <p:cNvPr id="7" name="Titel 2"/>
          <p:cNvSpPr>
            <a:spLocks noGrp="1"/>
          </p:cNvSpPr>
          <p:nvPr>
            <p:ph type="title"/>
          </p:nvPr>
        </p:nvSpPr>
        <p:spPr>
          <a:xfrm>
            <a:off x="971600" y="274638"/>
            <a:ext cx="7776864" cy="1143000"/>
          </a:xfrm>
        </p:spPr>
        <p:txBody>
          <a:bodyPr/>
          <a:lstStyle/>
          <a:p>
            <a:r>
              <a:rPr lang="de-DE" altLang="de-DE" dirty="0" smtClean="0"/>
              <a:t>Trennung </a:t>
            </a:r>
            <a:r>
              <a:rPr lang="de-DE" altLang="de-DE" dirty="0"/>
              <a:t>und </a:t>
            </a:r>
            <a:r>
              <a:rPr lang="de-DE" altLang="de-DE" dirty="0" smtClean="0"/>
              <a:t>außerfamiliäre Betreuung</a:t>
            </a:r>
            <a:endParaRPr lang="de-DE" dirty="0"/>
          </a:p>
        </p:txBody>
      </p:sp>
    </p:spTree>
    <p:extLst>
      <p:ext uri="{BB962C8B-B14F-4D97-AF65-F5344CB8AC3E}">
        <p14:creationId xmlns:p14="http://schemas.microsoft.com/office/powerpoint/2010/main" val="5731447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27584" y="1700213"/>
            <a:ext cx="7859216" cy="4425950"/>
          </a:xfrm>
        </p:spPr>
        <p:txBody>
          <a:bodyPr/>
          <a:lstStyle/>
          <a:p>
            <a:pPr marL="0" indent="0" eaLnBrk="1" hangingPunct="1">
              <a:buFont typeface="Arial" charset="0"/>
              <a:buNone/>
              <a:defRPr/>
            </a:pPr>
            <a:r>
              <a:rPr lang="de-DE" altLang="de-DE" sz="2800" dirty="0">
                <a:solidFill>
                  <a:srgbClr val="008FCD"/>
                </a:solidFill>
                <a:latin typeface="+mj-lt"/>
                <a:ea typeface="+mj-ea"/>
                <a:cs typeface="+mj-cs"/>
              </a:rPr>
              <a:t>Eingewöhnung</a:t>
            </a:r>
            <a:r>
              <a:rPr lang="de-DE" altLang="de-DE" sz="2000" b="1" kern="0" dirty="0">
                <a:solidFill>
                  <a:srgbClr val="0033CC"/>
                </a:solidFill>
                <a:latin typeface="Arial"/>
              </a:rPr>
              <a:t> </a:t>
            </a:r>
            <a:r>
              <a:rPr lang="de-DE" altLang="de-DE" sz="2800" dirty="0">
                <a:solidFill>
                  <a:srgbClr val="008FCD"/>
                </a:solidFill>
                <a:latin typeface="+mj-lt"/>
                <a:ea typeface="+mj-ea"/>
                <a:cs typeface="+mj-cs"/>
              </a:rPr>
              <a:t>als Qualitätsstandard </a:t>
            </a:r>
          </a:p>
          <a:p>
            <a:pPr eaLnBrk="1" hangingPunct="1">
              <a:buFont typeface="Arial" charset="0"/>
              <a:buChar char="•"/>
              <a:defRPr/>
            </a:pPr>
            <a:r>
              <a:rPr lang="de-DE" altLang="de-DE" dirty="0" smtClean="0"/>
              <a:t>Den </a:t>
            </a:r>
            <a:r>
              <a:rPr lang="de-DE" altLang="de-DE" dirty="0"/>
              <a:t>Kindern fällt vielfach der </a:t>
            </a:r>
            <a:r>
              <a:rPr lang="de-DE" altLang="de-DE" dirty="0">
                <a:solidFill>
                  <a:srgbClr val="F08A16"/>
                </a:solidFill>
              </a:rPr>
              <a:t>Übergang von der Familie </a:t>
            </a:r>
            <a:r>
              <a:rPr lang="de-DE" altLang="de-DE" dirty="0"/>
              <a:t>in die Kinderkrippe schwer. </a:t>
            </a:r>
          </a:p>
          <a:p>
            <a:pPr eaLnBrk="1" hangingPunct="1">
              <a:buFont typeface="Arial" charset="0"/>
              <a:buChar char="•"/>
              <a:defRPr/>
            </a:pPr>
            <a:r>
              <a:rPr lang="de-DE" altLang="de-DE" dirty="0"/>
              <a:t>Die </a:t>
            </a:r>
            <a:r>
              <a:rPr lang="de-DE" altLang="de-DE" dirty="0">
                <a:solidFill>
                  <a:srgbClr val="F08A16"/>
                </a:solidFill>
              </a:rPr>
              <a:t>Umstellung</a:t>
            </a:r>
            <a:r>
              <a:rPr lang="de-DE" altLang="de-DE" dirty="0"/>
              <a:t> wird durch eine behutsame </a:t>
            </a:r>
            <a:r>
              <a:rPr lang="de-DE" altLang="de-DE" dirty="0" smtClean="0"/>
              <a:t>Vorbereitung</a:t>
            </a:r>
          </a:p>
          <a:p>
            <a:pPr lvl="1" eaLnBrk="1" hangingPunct="1">
              <a:buFont typeface="Arial" charset="0"/>
              <a:buChar char="–"/>
              <a:defRPr/>
            </a:pPr>
            <a:r>
              <a:rPr lang="de-DE" altLang="de-DE" dirty="0" smtClean="0"/>
              <a:t>durch Schnuppertage </a:t>
            </a:r>
          </a:p>
          <a:p>
            <a:pPr lvl="1" eaLnBrk="1" hangingPunct="1">
              <a:buFont typeface="Arial" charset="0"/>
              <a:buChar char="–"/>
              <a:defRPr/>
            </a:pPr>
            <a:r>
              <a:rPr lang="de-DE" altLang="de-DE" dirty="0" smtClean="0"/>
              <a:t>längere</a:t>
            </a:r>
            <a:r>
              <a:rPr lang="de-DE" altLang="de-DE" dirty="0"/>
              <a:t>, fachlich fundierte </a:t>
            </a:r>
            <a:r>
              <a:rPr lang="de-DE" altLang="de-DE" dirty="0" smtClean="0">
                <a:solidFill>
                  <a:srgbClr val="008FCD"/>
                </a:solidFill>
              </a:rPr>
              <a:t>Eingewöhnungsphase</a:t>
            </a:r>
            <a:r>
              <a:rPr lang="de-DE" altLang="de-DE" dirty="0" smtClean="0"/>
              <a:t> erleichtert.</a:t>
            </a:r>
          </a:p>
          <a:p>
            <a:pPr marL="57150" indent="0" eaLnBrk="1" hangingPunct="1">
              <a:buFont typeface="Arial" charset="0"/>
              <a:buNone/>
              <a:defRPr/>
            </a:pPr>
            <a:r>
              <a:rPr lang="de-DE" altLang="de-DE" sz="2800" dirty="0">
                <a:solidFill>
                  <a:srgbClr val="008FCD"/>
                </a:solidFill>
                <a:latin typeface="+mj-lt"/>
                <a:ea typeface="+mj-ea"/>
                <a:cs typeface="+mj-cs"/>
              </a:rPr>
              <a:t>Eingewöhnung erfolgt</a:t>
            </a:r>
          </a:p>
          <a:p>
            <a:pPr marL="457200" indent="-457200" eaLnBrk="1" hangingPunct="1">
              <a:buFontTx/>
              <a:buAutoNum type="arabicPeriod"/>
              <a:defRPr/>
            </a:pPr>
            <a:r>
              <a:rPr lang="de-DE" altLang="de-DE" sz="2000" dirty="0" smtClean="0"/>
              <a:t>Elternbegleitet </a:t>
            </a:r>
            <a:endParaRPr lang="de-DE" altLang="de-DE" sz="2000" dirty="0"/>
          </a:p>
          <a:p>
            <a:pPr marL="457200" indent="-457200" eaLnBrk="1" hangingPunct="1">
              <a:buFontTx/>
              <a:buAutoNum type="arabicPeriod"/>
              <a:defRPr/>
            </a:pPr>
            <a:r>
              <a:rPr lang="de-DE" altLang="de-DE" sz="2000" dirty="0"/>
              <a:t>Bezugserzieherinnenorientiert</a:t>
            </a:r>
          </a:p>
          <a:p>
            <a:pPr marL="457200" indent="-457200" eaLnBrk="1" hangingPunct="1">
              <a:buFontTx/>
              <a:buAutoNum type="arabicPeriod"/>
              <a:defRPr/>
            </a:pPr>
            <a:r>
              <a:rPr lang="de-DE" altLang="de-DE" sz="2000" dirty="0"/>
              <a:t>Abschiedsbewusst </a:t>
            </a:r>
          </a:p>
          <a:p>
            <a:pPr marL="457200" indent="-457200" eaLnBrk="1" hangingPunct="1">
              <a:buFontTx/>
              <a:buAutoNum type="arabicPeriod"/>
              <a:defRPr/>
            </a:pPr>
            <a:r>
              <a:rPr lang="de-DE" altLang="de-DE" sz="2000" dirty="0"/>
              <a:t>Zeitraum von 4 bis 6 Wochen (nach Plan)</a:t>
            </a:r>
          </a:p>
          <a:p>
            <a:pPr eaLnBrk="1" hangingPunct="1">
              <a:buFont typeface="Arial" charset="0"/>
              <a:buChar char="•"/>
              <a:defRPr/>
            </a:pPr>
            <a:endParaRPr lang="de-DE" dirty="0"/>
          </a:p>
        </p:txBody>
      </p:sp>
      <p:sp>
        <p:nvSpPr>
          <p:cNvPr id="6" name="Foliennummernplatzhalter 5"/>
          <p:cNvSpPr>
            <a:spLocks noGrp="1"/>
          </p:cNvSpPr>
          <p:nvPr>
            <p:ph type="sldNum" sz="quarter" idx="12"/>
          </p:nvPr>
        </p:nvSpPr>
        <p:spPr/>
        <p:txBody>
          <a:bodyPr/>
          <a:lstStyle/>
          <a:p>
            <a:pPr>
              <a:defRPr/>
            </a:pPr>
            <a:fld id="{4EDBEAA8-DFD4-414F-B390-491EFE46741A}" type="slidenum">
              <a:rPr lang="de-DE" smtClean="0"/>
              <a:pPr>
                <a:defRPr/>
              </a:pPr>
              <a:t>43</a:t>
            </a:fld>
            <a:endParaRPr lang="de-DE" dirty="0"/>
          </a:p>
        </p:txBody>
      </p:sp>
      <p:sp>
        <p:nvSpPr>
          <p:cNvPr id="12293" name="Titel 1"/>
          <p:cNvSpPr txBox="1">
            <a:spLocks/>
          </p:cNvSpPr>
          <p:nvPr/>
        </p:nvSpPr>
        <p:spPr bwMode="auto">
          <a:xfrm>
            <a:off x="1043608" y="274638"/>
            <a:ext cx="764319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eaLnBrk="1" hangingPunct="1">
              <a:spcBef>
                <a:spcPct val="0"/>
              </a:spcBef>
              <a:buClrTx/>
              <a:buFontTx/>
              <a:buNone/>
            </a:pPr>
            <a:r>
              <a:rPr lang="de-DE" altLang="de-DE" sz="3200" dirty="0" smtClean="0">
                <a:solidFill>
                  <a:srgbClr val="008FCD"/>
                </a:solidFill>
              </a:rPr>
              <a:t>Ohne </a:t>
            </a:r>
            <a:r>
              <a:rPr lang="de-DE" altLang="de-DE" sz="3200" dirty="0">
                <a:solidFill>
                  <a:srgbClr val="008FCD"/>
                </a:solidFill>
              </a:rPr>
              <a:t>Eingewöhnung geht es </a:t>
            </a:r>
            <a:r>
              <a:rPr lang="de-DE" altLang="de-DE" sz="3200" dirty="0" smtClean="0">
                <a:solidFill>
                  <a:srgbClr val="008FCD"/>
                </a:solidFill>
              </a:rPr>
              <a:t>nicht</a:t>
            </a:r>
            <a:endParaRPr lang="de-DE" altLang="de-DE" sz="3200" dirty="0">
              <a:solidFill>
                <a:srgbClr val="008FCD"/>
              </a:solidFill>
            </a:endParaRPr>
          </a:p>
        </p:txBody>
      </p:sp>
      <p:sp>
        <p:nvSpPr>
          <p:cNvPr id="9"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endParaRPr lang="de-DE" dirty="0" smtClean="0"/>
          </a:p>
          <a:p>
            <a:pPr algn="l">
              <a:defRPr/>
            </a:pPr>
            <a:r>
              <a:rPr lang="de-DE" dirty="0"/>
              <a:t>16.05.2018/Fabienne </a:t>
            </a:r>
            <a:r>
              <a:rPr lang="de-DE" dirty="0" smtClean="0"/>
              <a:t>Becker-Stoll /www.ifp.bayern.de		</a:t>
            </a:r>
            <a:r>
              <a:rPr lang="de-DE" altLang="de-DE" dirty="0" smtClean="0"/>
              <a:t>Quelle</a:t>
            </a:r>
            <a:r>
              <a:rPr lang="de-DE" altLang="de-DE" dirty="0"/>
              <a:t>: Becker-Stoll, </a:t>
            </a:r>
            <a:r>
              <a:rPr lang="de-DE" altLang="de-DE" dirty="0" err="1"/>
              <a:t>Niesel</a:t>
            </a:r>
            <a:r>
              <a:rPr lang="de-DE" altLang="de-DE" dirty="0"/>
              <a:t> &amp; </a:t>
            </a:r>
            <a:r>
              <a:rPr lang="de-DE" altLang="de-DE" dirty="0" err="1"/>
              <a:t>Wertfein</a:t>
            </a:r>
            <a:r>
              <a:rPr lang="de-DE" altLang="de-DE" dirty="0"/>
              <a:t>, 2015</a:t>
            </a:r>
          </a:p>
          <a:p>
            <a:pPr algn="l">
              <a:defRPr/>
            </a:pPr>
            <a:endParaRPr lang="de-DE" dirty="0"/>
          </a:p>
        </p:txBody>
      </p:sp>
    </p:spTree>
    <p:extLst>
      <p:ext uri="{BB962C8B-B14F-4D97-AF65-F5344CB8AC3E}">
        <p14:creationId xmlns:p14="http://schemas.microsoft.com/office/powerpoint/2010/main" val="39163887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971600" y="1700213"/>
            <a:ext cx="7488832" cy="4425950"/>
          </a:xfrm>
        </p:spPr>
        <p:txBody>
          <a:bodyPr/>
          <a:lstStyle/>
          <a:p>
            <a:pPr marL="0" indent="0" eaLnBrk="1" hangingPunct="1">
              <a:buFont typeface="Arial" charset="0"/>
              <a:buNone/>
              <a:defRPr/>
            </a:pPr>
            <a:endParaRPr lang="de-DE" altLang="de-DE" sz="2000" b="1" dirty="0" smtClean="0">
              <a:solidFill>
                <a:srgbClr val="008FCD"/>
              </a:solidFill>
            </a:endParaRPr>
          </a:p>
          <a:p>
            <a:pPr marL="0" indent="0" eaLnBrk="1" hangingPunct="1">
              <a:buFont typeface="Arial" charset="0"/>
              <a:buNone/>
              <a:defRPr/>
            </a:pPr>
            <a:r>
              <a:rPr lang="de-DE" altLang="de-DE" b="1" dirty="0" smtClean="0">
                <a:solidFill>
                  <a:srgbClr val="008FCD"/>
                </a:solidFill>
              </a:rPr>
              <a:t>Ziel einer behutsamen Eingewöhnung </a:t>
            </a:r>
          </a:p>
          <a:p>
            <a:pPr eaLnBrk="1" hangingPunct="1">
              <a:buFont typeface="Arial" charset="0"/>
              <a:buChar char="•"/>
              <a:defRPr/>
            </a:pPr>
            <a:r>
              <a:rPr lang="de-DE" altLang="de-DE" sz="2000" dirty="0" smtClean="0"/>
              <a:t>das Kind lernt ausgehend von der </a:t>
            </a:r>
            <a:r>
              <a:rPr lang="de-DE" altLang="de-DE" sz="2000" dirty="0" smtClean="0">
                <a:solidFill>
                  <a:srgbClr val="008FCD"/>
                </a:solidFill>
              </a:rPr>
              <a:t>sicheren Basis </a:t>
            </a:r>
            <a:r>
              <a:rPr lang="de-DE" altLang="de-DE" sz="2000" dirty="0" smtClean="0"/>
              <a:t>seiner primären Bindungsfigur </a:t>
            </a:r>
          </a:p>
          <a:p>
            <a:pPr eaLnBrk="1" hangingPunct="1">
              <a:buFont typeface="Arial" charset="0"/>
              <a:buChar char="•"/>
              <a:defRPr/>
            </a:pPr>
            <a:r>
              <a:rPr lang="de-DE" altLang="de-DE" sz="2000" dirty="0" smtClean="0"/>
              <a:t>die zunächst fremde Umgebung der </a:t>
            </a:r>
            <a:r>
              <a:rPr lang="de-DE" altLang="de-DE" sz="2000" dirty="0" smtClean="0">
                <a:solidFill>
                  <a:srgbClr val="008FCD"/>
                </a:solidFill>
              </a:rPr>
              <a:t>Krippe kennen </a:t>
            </a:r>
          </a:p>
          <a:p>
            <a:pPr eaLnBrk="1" hangingPunct="1">
              <a:buFont typeface="Arial" charset="0"/>
              <a:buChar char="•"/>
              <a:defRPr/>
            </a:pPr>
            <a:r>
              <a:rPr lang="de-DE" altLang="de-DE" sz="2000" dirty="0" smtClean="0"/>
              <a:t>kann und zu seiner </a:t>
            </a:r>
            <a:r>
              <a:rPr lang="de-DE" altLang="de-DE" sz="2000" dirty="0" smtClean="0">
                <a:solidFill>
                  <a:srgbClr val="008FCD"/>
                </a:solidFill>
              </a:rPr>
              <a:t>Bezugserzieherin Vertrauen </a:t>
            </a:r>
            <a:r>
              <a:rPr lang="de-DE" altLang="de-DE" sz="2000" dirty="0" smtClean="0"/>
              <a:t>fassen kann. </a:t>
            </a:r>
          </a:p>
          <a:p>
            <a:pPr marL="457200" indent="-457200" eaLnBrk="1" hangingPunct="1">
              <a:buFont typeface="Arial" charset="0"/>
              <a:buChar char="•"/>
              <a:defRPr/>
            </a:pPr>
            <a:endParaRPr lang="de-DE" altLang="de-DE" sz="1100" dirty="0" smtClean="0"/>
          </a:p>
          <a:p>
            <a:pPr marL="0" indent="0" eaLnBrk="1" hangingPunct="1">
              <a:buFont typeface="Arial" charset="0"/>
              <a:buNone/>
              <a:defRPr/>
            </a:pPr>
            <a:r>
              <a:rPr lang="de-DE" altLang="de-DE" b="1" dirty="0">
                <a:solidFill>
                  <a:srgbClr val="008FCD"/>
                </a:solidFill>
              </a:rPr>
              <a:t>Eingewöhnung ist gelungen</a:t>
            </a:r>
          </a:p>
          <a:p>
            <a:pPr marL="457200" indent="-457200" eaLnBrk="1" hangingPunct="1">
              <a:buFont typeface="Arial" charset="0"/>
              <a:buChar char="•"/>
              <a:defRPr/>
            </a:pPr>
            <a:r>
              <a:rPr lang="de-DE" altLang="de-DE" sz="2000" dirty="0" smtClean="0"/>
              <a:t>wenn das </a:t>
            </a:r>
            <a:r>
              <a:rPr lang="de-DE" altLang="de-DE" sz="2000" dirty="0" smtClean="0">
                <a:solidFill>
                  <a:srgbClr val="008FCD"/>
                </a:solidFill>
              </a:rPr>
              <a:t>Kind aktiv </a:t>
            </a:r>
            <a:r>
              <a:rPr lang="de-DE" altLang="de-DE" sz="2000" dirty="0" smtClean="0"/>
              <a:t>bei </a:t>
            </a:r>
            <a:r>
              <a:rPr lang="de-DE" altLang="de-DE" sz="2000" dirty="0" smtClean="0">
                <a:solidFill>
                  <a:srgbClr val="008FCD"/>
                </a:solidFill>
              </a:rPr>
              <a:t>seiner Erzieherin Trost sucht </a:t>
            </a:r>
            <a:r>
              <a:rPr lang="de-DE" altLang="de-DE" sz="2000" dirty="0" smtClean="0"/>
              <a:t>und </a:t>
            </a:r>
            <a:r>
              <a:rPr lang="de-DE" altLang="de-DE" sz="2000" dirty="0" smtClean="0">
                <a:solidFill>
                  <a:srgbClr val="008FCD"/>
                </a:solidFill>
              </a:rPr>
              <a:t>findet</a:t>
            </a:r>
            <a:r>
              <a:rPr lang="de-DE" altLang="de-DE" sz="2000" dirty="0" smtClean="0"/>
              <a:t>.</a:t>
            </a:r>
            <a:r>
              <a:rPr lang="de-DE" altLang="de-DE" dirty="0" smtClean="0"/>
              <a:t> </a:t>
            </a:r>
          </a:p>
          <a:p>
            <a:pPr marL="457200" indent="-457200" eaLnBrk="1" hangingPunct="1">
              <a:buFont typeface="Arial" charset="0"/>
              <a:buChar char="•"/>
              <a:defRPr/>
            </a:pPr>
            <a:r>
              <a:rPr lang="de-DE" altLang="de-DE" sz="2000" dirty="0" smtClean="0"/>
              <a:t>wenn </a:t>
            </a:r>
            <a:r>
              <a:rPr lang="de-DE" altLang="de-DE" sz="2000" dirty="0"/>
              <a:t>das Kind </a:t>
            </a:r>
            <a:r>
              <a:rPr lang="de-DE" altLang="de-DE" sz="2000" dirty="0">
                <a:solidFill>
                  <a:srgbClr val="008FCD"/>
                </a:solidFill>
              </a:rPr>
              <a:t>freudig </a:t>
            </a:r>
            <a:r>
              <a:rPr lang="de-DE" altLang="de-DE" sz="2000" dirty="0" smtClean="0">
                <a:solidFill>
                  <a:srgbClr val="008FCD"/>
                </a:solidFill>
              </a:rPr>
              <a:t>und aktiv am Kitaalltag teilnimmt. </a:t>
            </a:r>
            <a:endParaRPr lang="de-DE" altLang="de-DE" sz="2000" dirty="0">
              <a:solidFill>
                <a:srgbClr val="008FCD"/>
              </a:solidFill>
            </a:endParaRPr>
          </a:p>
        </p:txBody>
      </p:sp>
      <p:sp>
        <p:nvSpPr>
          <p:cNvPr id="11" name="Titel 1"/>
          <p:cNvSpPr txBox="1">
            <a:spLocks/>
          </p:cNvSpPr>
          <p:nvPr/>
        </p:nvSpPr>
        <p:spPr bwMode="auto">
          <a:xfrm>
            <a:off x="1043608" y="274638"/>
            <a:ext cx="764319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F08A16"/>
              </a:buClr>
              <a:buFont typeface="Arial" pitchFamily="34" charset="0"/>
              <a:buChar char="•"/>
              <a:defRPr sz="2400">
                <a:solidFill>
                  <a:schemeClr val="tx1"/>
                </a:solidFill>
                <a:latin typeface="Calibri" pitchFamily="34" charset="0"/>
              </a:defRPr>
            </a:lvl1pPr>
            <a:lvl2pPr marL="742950" indent="-285750" eaLnBrk="0" hangingPunct="0">
              <a:spcBef>
                <a:spcPct val="20000"/>
              </a:spcBef>
              <a:buClr>
                <a:srgbClr val="8EB4E3"/>
              </a:buClr>
              <a:buFont typeface="Arial" pitchFamily="34" charset="0"/>
              <a:buChar char="–"/>
              <a:defRPr sz="2000">
                <a:solidFill>
                  <a:schemeClr val="tx1"/>
                </a:solidFill>
                <a:latin typeface="Calibri" pitchFamily="34" charset="0"/>
              </a:defRPr>
            </a:lvl2pPr>
            <a:lvl3pPr marL="1143000" indent="-228600" eaLnBrk="0" hangingPunct="0">
              <a:spcBef>
                <a:spcPct val="20000"/>
              </a:spcBef>
              <a:buClr>
                <a:srgbClr val="FAC090"/>
              </a:buClr>
              <a:buFont typeface="Arial" pitchFamily="34" charset="0"/>
              <a:buChar char="•"/>
              <a:defRPr sz="1600">
                <a:solidFill>
                  <a:schemeClr val="tx1"/>
                </a:solidFill>
                <a:latin typeface="Calibri" pitchFamily="34" charset="0"/>
              </a:defRPr>
            </a:lvl3pPr>
            <a:lvl4pPr marL="1600200" indent="-228600" eaLnBrk="0" hangingPunct="0">
              <a:spcBef>
                <a:spcPct val="20000"/>
              </a:spcBef>
              <a:buFont typeface="Arial" pitchFamily="34" charset="0"/>
              <a:buChar char="–"/>
              <a:defRPr sz="1200">
                <a:solidFill>
                  <a:schemeClr val="tx1"/>
                </a:solidFill>
                <a:latin typeface="Calibri" pitchFamily="34" charset="0"/>
              </a:defRPr>
            </a:lvl4pPr>
            <a:lvl5pPr marL="2057400" indent="-228600" eaLnBrk="0" hangingPunct="0">
              <a:spcBef>
                <a:spcPct val="20000"/>
              </a:spcBef>
              <a:buFont typeface="Arial" pitchFamily="34" charset="0"/>
              <a:buChar char="»"/>
              <a:defRPr sz="12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1200">
                <a:solidFill>
                  <a:schemeClr val="tx1"/>
                </a:solidFill>
                <a:latin typeface="Calibri" pitchFamily="34" charset="0"/>
              </a:defRPr>
            </a:lvl9pPr>
          </a:lstStyle>
          <a:p>
            <a:pPr eaLnBrk="1" hangingPunct="1">
              <a:spcBef>
                <a:spcPct val="0"/>
              </a:spcBef>
              <a:buClrTx/>
              <a:buFontTx/>
              <a:buNone/>
            </a:pPr>
            <a:r>
              <a:rPr lang="de-DE" altLang="de-DE" sz="3200" dirty="0" smtClean="0">
                <a:solidFill>
                  <a:srgbClr val="008FCD"/>
                </a:solidFill>
              </a:rPr>
              <a:t>Ohne </a:t>
            </a:r>
            <a:r>
              <a:rPr lang="de-DE" altLang="de-DE" sz="3200" dirty="0">
                <a:solidFill>
                  <a:srgbClr val="008FCD"/>
                </a:solidFill>
              </a:rPr>
              <a:t>Eingewöhnung geht es </a:t>
            </a:r>
            <a:r>
              <a:rPr lang="de-DE" altLang="de-DE" sz="3200" dirty="0" smtClean="0">
                <a:solidFill>
                  <a:srgbClr val="008FCD"/>
                </a:solidFill>
              </a:rPr>
              <a:t>nicht</a:t>
            </a:r>
            <a:endParaRPr lang="de-DE" altLang="de-DE" sz="3200" dirty="0">
              <a:solidFill>
                <a:srgbClr val="008FCD"/>
              </a:solidFill>
            </a:endParaRPr>
          </a:p>
        </p:txBody>
      </p:sp>
      <p:sp>
        <p:nvSpPr>
          <p:cNvPr id="9" name="Datumsplatzhalter 3"/>
          <p:cNvSpPr txBox="1">
            <a:spLocks/>
          </p:cNvSpPr>
          <p:nvPr/>
        </p:nvSpPr>
        <p:spPr>
          <a:xfrm>
            <a:off x="457200" y="6356350"/>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endParaRPr lang="de-DE" dirty="0" smtClean="0"/>
          </a:p>
          <a:p>
            <a:pPr algn="l">
              <a:defRPr/>
            </a:pPr>
            <a:r>
              <a:rPr lang="de-DE" dirty="0"/>
              <a:t>16.05.2018/Fabienne </a:t>
            </a:r>
            <a:r>
              <a:rPr lang="de-DE" dirty="0" smtClean="0"/>
              <a:t>Becker-Stoll /www.ifp.bayern.de		</a:t>
            </a:r>
            <a:r>
              <a:rPr lang="de-DE" altLang="de-DE" dirty="0" smtClean="0"/>
              <a:t>Quelle</a:t>
            </a:r>
            <a:r>
              <a:rPr lang="de-DE" altLang="de-DE" dirty="0"/>
              <a:t>: Becker-Stoll, </a:t>
            </a:r>
            <a:r>
              <a:rPr lang="de-DE" altLang="de-DE" dirty="0" err="1"/>
              <a:t>Niesel</a:t>
            </a:r>
            <a:r>
              <a:rPr lang="de-DE" altLang="de-DE" dirty="0"/>
              <a:t> &amp; </a:t>
            </a:r>
            <a:r>
              <a:rPr lang="de-DE" altLang="de-DE" dirty="0" err="1"/>
              <a:t>Wertfein</a:t>
            </a:r>
            <a:r>
              <a:rPr lang="de-DE" altLang="de-DE" dirty="0"/>
              <a:t>, 2015</a:t>
            </a:r>
          </a:p>
          <a:p>
            <a:pPr algn="l">
              <a:defRPr/>
            </a:pPr>
            <a:endParaRPr lang="de-DE" dirty="0"/>
          </a:p>
        </p:txBody>
      </p:sp>
      <p:sp>
        <p:nvSpPr>
          <p:cNvPr id="10"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44</a:t>
            </a:fld>
            <a:endParaRPr lang="de-DE" dirty="0"/>
          </a:p>
        </p:txBody>
      </p:sp>
    </p:spTree>
    <p:extLst>
      <p:ext uri="{BB962C8B-B14F-4D97-AF65-F5344CB8AC3E}">
        <p14:creationId xmlns:p14="http://schemas.microsoft.com/office/powerpoint/2010/main" val="25367210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Inhaltsplatzhalter 2"/>
          <p:cNvSpPr>
            <a:spLocks noGrp="1"/>
          </p:cNvSpPr>
          <p:nvPr>
            <p:ph idx="1"/>
          </p:nvPr>
        </p:nvSpPr>
        <p:spPr>
          <a:xfrm>
            <a:off x="467544" y="1700808"/>
            <a:ext cx="8435280" cy="5400675"/>
          </a:xfrm>
        </p:spPr>
        <p:txBody>
          <a:bodyPr/>
          <a:lstStyle/>
          <a:p>
            <a:pPr>
              <a:defRPr/>
            </a:pPr>
            <a:endParaRPr lang="de-DE" sz="1200" dirty="0" smtClean="0"/>
          </a:p>
          <a:p>
            <a:r>
              <a:rPr lang="de-DE" sz="1200" dirty="0" smtClean="0"/>
              <a:t>Cooper</a:t>
            </a:r>
            <a:r>
              <a:rPr lang="de-DE" sz="1200" dirty="0"/>
              <a:t>, </a:t>
            </a:r>
            <a:r>
              <a:rPr lang="de-DE" sz="1200" dirty="0" smtClean="0"/>
              <a:t>G., Hoffmann K., Marvin, R.  </a:t>
            </a:r>
            <a:r>
              <a:rPr lang="de-DE" sz="1200" dirty="0"/>
              <a:t>&amp; Powell</a:t>
            </a:r>
            <a:r>
              <a:rPr lang="de-DE" sz="1200" dirty="0" smtClean="0"/>
              <a:t>, B. (2000). </a:t>
            </a:r>
            <a:r>
              <a:rPr lang="en-US" sz="1200" dirty="0" smtClean="0"/>
              <a:t>The </a:t>
            </a:r>
            <a:r>
              <a:rPr lang="en-US" sz="1200" dirty="0"/>
              <a:t>Circle of Security </a:t>
            </a:r>
            <a:r>
              <a:rPr lang="en-US" sz="1200" dirty="0" smtClean="0"/>
              <a:t>project: Attachment-based intervention with </a:t>
            </a:r>
            <a:r>
              <a:rPr lang="en-US" sz="1200" dirty="0"/>
              <a:t>caregiver–pre-school </a:t>
            </a:r>
            <a:r>
              <a:rPr lang="en-US" sz="1200" dirty="0" smtClean="0"/>
              <a:t>child dyads Attachment </a:t>
            </a:r>
            <a:r>
              <a:rPr lang="en-US" sz="1200" dirty="0"/>
              <a:t>&amp; Human </a:t>
            </a:r>
            <a:r>
              <a:rPr lang="en-US" sz="1200" dirty="0" smtClean="0"/>
              <a:t>Development, </a:t>
            </a:r>
            <a:r>
              <a:rPr lang="en-US" sz="1200" dirty="0" err="1" smtClean="0"/>
              <a:t>Vol</a:t>
            </a:r>
            <a:r>
              <a:rPr lang="en-US" sz="1200" dirty="0" smtClean="0"/>
              <a:t> </a:t>
            </a:r>
            <a:r>
              <a:rPr lang="en-US" sz="1200" dirty="0"/>
              <a:t>4 No </a:t>
            </a:r>
            <a:r>
              <a:rPr lang="en-US" sz="1200" dirty="0" smtClean="0"/>
              <a:t>1, 2002, 107–124.</a:t>
            </a:r>
            <a:endParaRPr lang="en-US" sz="1200" dirty="0"/>
          </a:p>
          <a:p>
            <a:pPr lvl="0"/>
            <a:r>
              <a:rPr lang="de-DE" sz="1200" dirty="0" smtClean="0"/>
              <a:t>Ahnert</a:t>
            </a:r>
            <a:r>
              <a:rPr lang="de-DE" sz="1200" dirty="0"/>
              <a:t>, L. (2007). Von der Mutter-Kind- zur Erzieherinnen-Kind-Bindung? In: F. Becker-Stoll &amp; M. </a:t>
            </a:r>
            <a:r>
              <a:rPr lang="de-DE" sz="1200" dirty="0" err="1"/>
              <a:t>Textor</a:t>
            </a:r>
            <a:r>
              <a:rPr lang="de-DE" sz="1200" dirty="0"/>
              <a:t>: Die Erzieherin-Kind-Beziehung, Berlin: Cornelsen, S. 31-41.</a:t>
            </a:r>
          </a:p>
          <a:p>
            <a:pPr lvl="0"/>
            <a:r>
              <a:rPr lang="de-DE" sz="1200" dirty="0"/>
              <a:t>Ahnert, L. (2010). Wie viel Mutter braucht das Kind? Bindung – Bildung – Betreuung: öffentlich und privat. Heidelberg: Spektrum</a:t>
            </a:r>
            <a:r>
              <a:rPr lang="de-DE" sz="1200" dirty="0" smtClean="0"/>
              <a:t>.</a:t>
            </a:r>
          </a:p>
          <a:p>
            <a:r>
              <a:rPr lang="de-DE" sz="1200" dirty="0"/>
              <a:t>Ainsworth, M. D. (1977). Feinfühligkeit versus Unempfindlichkeit gegenüber den Signalen des Babys. Skalen zur Erfassung mütterlichen Verhaltens von Mary D.S. Ainsworth, 98 -107. </a:t>
            </a:r>
            <a:r>
              <a:rPr lang="en-US" sz="1200" dirty="0"/>
              <a:t>(K. E. Grossmann, </a:t>
            </a:r>
            <a:r>
              <a:rPr lang="en-US" sz="1200" dirty="0" err="1"/>
              <a:t>Hrsg</a:t>
            </a:r>
            <a:r>
              <a:rPr lang="en-US" sz="1200" dirty="0"/>
              <a:t>.) </a:t>
            </a:r>
            <a:r>
              <a:rPr lang="de-DE" sz="1200" dirty="0"/>
              <a:t>München: Kindler Verlag.</a:t>
            </a:r>
          </a:p>
          <a:p>
            <a:pPr lvl="0"/>
            <a:r>
              <a:rPr lang="de-DE" sz="1200" dirty="0" smtClean="0"/>
              <a:t>Becker-Stoll</a:t>
            </a:r>
            <a:r>
              <a:rPr lang="de-DE" sz="1200" dirty="0"/>
              <a:t>, F. (2017). Zeit für Bindung in Familie und Kita. In: Gesine Götting, Carsten </a:t>
            </a:r>
            <a:r>
              <a:rPr lang="de-DE" sz="1200" dirty="0" err="1"/>
              <a:t>Bromann</a:t>
            </a:r>
            <a:r>
              <a:rPr lang="de-DE" sz="1200" dirty="0"/>
              <a:t>, Matthias Möller, Markus </a:t>
            </a:r>
            <a:r>
              <a:rPr lang="de-DE" sz="1200" dirty="0" err="1"/>
              <a:t>Piorunek</a:t>
            </a:r>
            <a:r>
              <a:rPr lang="de-DE" sz="1200" dirty="0"/>
              <a:t>, Michael </a:t>
            </a:r>
            <a:r>
              <a:rPr lang="de-DE" sz="1200" dirty="0" err="1"/>
              <a:t>Schattanik</a:t>
            </a:r>
            <a:r>
              <a:rPr lang="de-DE" sz="1200" dirty="0"/>
              <a:t>, Anja Werner (Hrsg.) Zeit geben – Bindung stärken. Konzepte der Beratung. Beltz </a:t>
            </a:r>
            <a:r>
              <a:rPr lang="de-DE" sz="1200" dirty="0" err="1"/>
              <a:t>Juventa</a:t>
            </a:r>
            <a:r>
              <a:rPr lang="de-DE" sz="1200" dirty="0"/>
              <a:t>, 1. Auflage 2017, S. 12 – 26.</a:t>
            </a:r>
          </a:p>
          <a:p>
            <a:pPr lvl="0"/>
            <a:r>
              <a:rPr lang="de-DE" sz="1200" dirty="0"/>
              <a:t>Becker-Stoll, F., </a:t>
            </a:r>
            <a:r>
              <a:rPr lang="de-DE" sz="1200" dirty="0" err="1"/>
              <a:t>Niesel</a:t>
            </a:r>
            <a:r>
              <a:rPr lang="de-DE" sz="1200" dirty="0"/>
              <a:t>, R. &amp; </a:t>
            </a:r>
            <a:r>
              <a:rPr lang="de-DE" sz="1200" dirty="0" err="1"/>
              <a:t>Wertfein</a:t>
            </a:r>
            <a:r>
              <a:rPr lang="de-DE" sz="1200" dirty="0"/>
              <a:t>, M. (2015). Handbuch Kinderkrippe. So gelingt Qualität in der Tagesbetreuung. Freiburg im Breisgau: Herder.</a:t>
            </a:r>
          </a:p>
          <a:p>
            <a:pPr lvl="0"/>
            <a:r>
              <a:rPr lang="de-DE" sz="1200" dirty="0"/>
              <a:t>Bowlby, J. (1987/2003) Bindung. In: K.E. Grossmann &amp; K. Grossmann (2003). Bindung und menschliche Entwicklung. John Bowlby, Mary Ainsworth und die Grundlagen der Bindungstheorie. Stuttgart: Klett-Cotta, S.22-28.</a:t>
            </a:r>
          </a:p>
          <a:p>
            <a:pPr lvl="0"/>
            <a:r>
              <a:rPr lang="de-DE" sz="1200" dirty="0"/>
              <a:t>Bowlby, J.(1987/2003) Bindung. In </a:t>
            </a:r>
            <a:r>
              <a:rPr lang="de-DE" sz="1200" dirty="0" err="1"/>
              <a:t>K.Grossmann</a:t>
            </a:r>
            <a:r>
              <a:rPr lang="de-DE" sz="1200" dirty="0"/>
              <a:t> &amp; K.E. Grossmann (Hrsg.). Bindung und menschliche Entwicklung (S. 22–28), Stuttgart: Klett-Cotta.</a:t>
            </a:r>
          </a:p>
          <a:p>
            <a:pPr lvl="0"/>
            <a:r>
              <a:rPr lang="de-DE" sz="1200" dirty="0"/>
              <a:t>Braun, K. &amp; Helmke, C. (2008). Neurobiologie des Bindungsverhaltens: Befunde aus der tierexperimentellen Forschung. In: L. Ahnert, </a:t>
            </a:r>
            <a:r>
              <a:rPr lang="de-DE" sz="1200" i="1" dirty="0"/>
              <a:t>Frühe Bindung. München: </a:t>
            </a:r>
            <a:r>
              <a:rPr lang="de-DE" sz="1200" dirty="0"/>
              <a:t>Reinhart Verlag. S. 281-296.</a:t>
            </a:r>
          </a:p>
          <a:p>
            <a:pPr lvl="0"/>
            <a:r>
              <a:rPr lang="de-DE" sz="1200" dirty="0"/>
              <a:t>Sunderland, M. (2010/17). Die neue Elternschule. München: </a:t>
            </a:r>
            <a:r>
              <a:rPr lang="de-DE" sz="1200" dirty="0" err="1"/>
              <a:t>Dorling</a:t>
            </a:r>
            <a:r>
              <a:rPr lang="de-DE" sz="1200" dirty="0"/>
              <a:t> </a:t>
            </a:r>
            <a:r>
              <a:rPr lang="de-DE" sz="1200" dirty="0" err="1"/>
              <a:t>Kindersley</a:t>
            </a:r>
            <a:r>
              <a:rPr lang="de-DE" sz="1200" dirty="0"/>
              <a:t>. </a:t>
            </a:r>
            <a:endParaRPr lang="de-DE" sz="1200" dirty="0" smtClean="0"/>
          </a:p>
          <a:p>
            <a:r>
              <a:rPr lang="de-DE" altLang="de-DE" sz="1200" dirty="0"/>
              <a:t>Van den Boom, D.C. (1994). </a:t>
            </a:r>
            <a:r>
              <a:rPr lang="de-DE" altLang="de-DE" sz="1200" dirty="0" err="1"/>
              <a:t>Sensitivity</a:t>
            </a:r>
            <a:r>
              <a:rPr lang="de-DE" altLang="de-DE" sz="1200" dirty="0"/>
              <a:t> </a:t>
            </a:r>
            <a:r>
              <a:rPr lang="de-DE" altLang="de-DE" sz="1200" dirty="0" err="1"/>
              <a:t>and</a:t>
            </a:r>
            <a:r>
              <a:rPr lang="de-DE" altLang="de-DE" sz="1200" dirty="0"/>
              <a:t> </a:t>
            </a:r>
            <a:r>
              <a:rPr lang="de-DE" altLang="de-DE" sz="1200" dirty="0" err="1"/>
              <a:t>attachment</a:t>
            </a:r>
            <a:r>
              <a:rPr lang="de-DE" altLang="de-DE" sz="1200" dirty="0"/>
              <a:t>: Next </a:t>
            </a:r>
            <a:r>
              <a:rPr lang="de-DE" altLang="de-DE" sz="1200" dirty="0" err="1"/>
              <a:t>Steps</a:t>
            </a:r>
            <a:r>
              <a:rPr lang="de-DE" altLang="de-DE" sz="1200" dirty="0"/>
              <a:t> </a:t>
            </a:r>
            <a:r>
              <a:rPr lang="de-DE" altLang="de-DE" sz="1200" dirty="0" err="1"/>
              <a:t>for</a:t>
            </a:r>
            <a:r>
              <a:rPr lang="de-DE" altLang="de-DE" sz="1200" dirty="0"/>
              <a:t> </a:t>
            </a:r>
            <a:r>
              <a:rPr lang="de-DE" altLang="de-DE" sz="1200" dirty="0" err="1"/>
              <a:t>Developmentalists</a:t>
            </a:r>
            <a:r>
              <a:rPr lang="de-DE" altLang="de-DE" sz="1200" dirty="0"/>
              <a:t>. Child </a:t>
            </a:r>
            <a:r>
              <a:rPr lang="de-DE" altLang="de-DE" sz="1200" dirty="0" err="1"/>
              <a:t>development</a:t>
            </a:r>
            <a:r>
              <a:rPr lang="de-DE" altLang="de-DE" sz="1200" dirty="0"/>
              <a:t>, 64, 592-594</a:t>
            </a:r>
          </a:p>
          <a:p>
            <a:pPr lvl="0"/>
            <a:endParaRPr lang="de-DE" sz="1200" dirty="0"/>
          </a:p>
          <a:p>
            <a:pPr marL="0" indent="0">
              <a:buFontTx/>
              <a:buNone/>
              <a:defRPr/>
            </a:pPr>
            <a:endParaRPr lang="de-DE" sz="1400" dirty="0"/>
          </a:p>
        </p:txBody>
      </p:sp>
      <p:sp>
        <p:nvSpPr>
          <p:cNvPr id="3" name="Datumsplatzhalter 3"/>
          <p:cNvSpPr txBox="1">
            <a:spLocks/>
          </p:cNvSpPr>
          <p:nvPr/>
        </p:nvSpPr>
        <p:spPr>
          <a:xfrm>
            <a:off x="971600" y="6448251"/>
            <a:ext cx="7787208" cy="365125"/>
          </a:xfrm>
          <a:prstGeom prst="rect">
            <a:avLst/>
          </a:prstGeom>
        </p:spPr>
        <p:txBody>
          <a:bodyPr vert="horz" lIns="91440" tIns="45720" rIns="91440" bIns="45720" rtlCol="0" anchor="ctr"/>
          <a:lstStyle>
            <a:defPPr>
              <a:defRPr lang="de-DE"/>
            </a:defPPr>
            <a:lvl1pPr algn="ctr" rtl="0" fontAlgn="auto">
              <a:spcBef>
                <a:spcPts val="0"/>
              </a:spcBef>
              <a:spcAft>
                <a:spcPts val="0"/>
              </a:spcAft>
              <a:defRPr sz="1200" kern="1200" baseline="0">
                <a:solidFill>
                  <a:srgbClr val="008FCD"/>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lgn="l">
              <a:defRPr/>
            </a:pPr>
            <a:r>
              <a:rPr lang="de-DE"/>
              <a:t>16.05.2018/Fabienne </a:t>
            </a:r>
            <a:r>
              <a:rPr lang="de-DE" dirty="0" smtClean="0"/>
              <a:t>Becker-Stoll /www.ifp.bayern.de</a:t>
            </a:r>
            <a:endParaRPr lang="de-DE" dirty="0"/>
          </a:p>
        </p:txBody>
      </p:sp>
      <p:sp>
        <p:nvSpPr>
          <p:cNvPr id="4" name="Titel 1"/>
          <p:cNvSpPr>
            <a:spLocks noGrp="1"/>
          </p:cNvSpPr>
          <p:nvPr>
            <p:ph type="title"/>
          </p:nvPr>
        </p:nvSpPr>
        <p:spPr>
          <a:xfrm>
            <a:off x="457200" y="274638"/>
            <a:ext cx="8229600" cy="1143000"/>
          </a:xfrm>
        </p:spPr>
        <p:txBody>
          <a:bodyPr/>
          <a:lstStyle/>
          <a:p>
            <a:pPr eaLnBrk="1" hangingPunct="1"/>
            <a:r>
              <a:rPr lang="de-DE" altLang="de-DE" dirty="0" smtClean="0"/>
              <a:t>Literatur- und Quellenangaben</a:t>
            </a:r>
          </a:p>
        </p:txBody>
      </p:sp>
      <p:sp>
        <p:nvSpPr>
          <p:cNvPr id="5" name="Foliennummernplatzhalter 5"/>
          <p:cNvSpPr>
            <a:spLocks noGrp="1"/>
          </p:cNvSpPr>
          <p:nvPr>
            <p:ph type="sldNum" sz="quarter" idx="12"/>
          </p:nvPr>
        </p:nvSpPr>
        <p:spPr>
          <a:xfrm>
            <a:off x="6553200" y="6356350"/>
            <a:ext cx="2122488" cy="365125"/>
          </a:xfrm>
        </p:spPr>
        <p:txBody>
          <a:bodyPr/>
          <a:lstStyle/>
          <a:p>
            <a:pPr>
              <a:defRPr/>
            </a:pPr>
            <a:fld id="{7EAACE4E-922C-4FF6-9762-FCC266574D0A}" type="slidenum">
              <a:rPr lang="de-DE" smtClean="0"/>
              <a:pPr>
                <a:defRPr/>
              </a:pPr>
              <a:t>45</a:t>
            </a:fld>
            <a:endParaRPr lang="de-DE" dirty="0"/>
          </a:p>
        </p:txBody>
      </p:sp>
    </p:spTree>
    <p:extLst>
      <p:ext uri="{BB962C8B-B14F-4D97-AF65-F5344CB8AC3E}">
        <p14:creationId xmlns:p14="http://schemas.microsoft.com/office/powerpoint/2010/main" val="3237051429"/>
      </p:ext>
    </p:extLst>
  </p:cSld>
  <p:clrMapOvr>
    <a:masterClrMapping/>
  </p:clrMapOvr>
  <p:timing>
    <p:tnLst>
      <p:par>
        <p:cTn id="1" dur="indefinite" restart="never" nodeType="tmRoot"/>
      </p:par>
    </p:tnLst>
  </p:timing>
</p:sld>
</file>

<file path=ppt/theme/theme1.xml><?xml version="1.0" encoding="utf-8"?>
<a:theme xmlns:a="http://schemas.openxmlformats.org/drawingml/2006/main" name="IFP_in CD_PPT">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IFP_in CD_PPT</Template>
  <TotalTime>0</TotalTime>
  <Words>3743</Words>
  <Application>Microsoft Office PowerPoint</Application>
  <PresentationFormat>Bildschirmpräsentation (4:3)</PresentationFormat>
  <Paragraphs>539</Paragraphs>
  <Slides>45</Slides>
  <Notes>2</Notes>
  <HiddenSlides>0</HiddenSlides>
  <MMClips>0</MMClips>
  <ScaleCrop>false</ScaleCrop>
  <HeadingPairs>
    <vt:vector size="4" baseType="variant">
      <vt:variant>
        <vt:lpstr>Design</vt:lpstr>
      </vt:variant>
      <vt:variant>
        <vt:i4>1</vt:i4>
      </vt:variant>
      <vt:variant>
        <vt:lpstr>Folientitel</vt:lpstr>
      </vt:variant>
      <vt:variant>
        <vt:i4>45</vt:i4>
      </vt:variant>
    </vt:vector>
  </HeadingPairs>
  <TitlesOfParts>
    <vt:vector size="46" baseType="lpstr">
      <vt:lpstr>IFP_in CD_PPT</vt:lpstr>
      <vt:lpstr>(Ur)-Vertrauen  beginnt in der Kindheit</vt:lpstr>
      <vt:lpstr>Psychische Grundbedürfnisse</vt:lpstr>
      <vt:lpstr>Psychische Grundbedürfnisse</vt:lpstr>
      <vt:lpstr>     Kontext                Selbst                Verhalten                  Ergebnis</vt:lpstr>
      <vt:lpstr>Psychische Grundbedürfnisse</vt:lpstr>
      <vt:lpstr>Erikson - Urvertrauen vs. Misstrauen </vt:lpstr>
      <vt:lpstr>Urvertrauen = Sichere Bindung</vt:lpstr>
      <vt:lpstr>Grundzüge der Bindungstheorie </vt:lpstr>
      <vt:lpstr>Grundzüge der Bindungstheorie </vt:lpstr>
      <vt:lpstr>Phasen der Bindungsentwicklung</vt:lpstr>
      <vt:lpstr>PowerPoint-Präsentation</vt:lpstr>
      <vt:lpstr>Grundzüge der Bindungstheorie </vt:lpstr>
      <vt:lpstr>Trennung und Verlust der Bindungsperson im Kleinkindalter</vt:lpstr>
      <vt:lpstr>Grundzüge der Bindungstheorie </vt:lpstr>
      <vt:lpstr>PowerPoint-Präsentation</vt:lpstr>
      <vt:lpstr>Grundzüge der Bindungstheorie </vt:lpstr>
      <vt:lpstr>Feinfühligkeit, Bindung und Exploration</vt:lpstr>
      <vt:lpstr>PowerPoint-Präsentation</vt:lpstr>
      <vt:lpstr>Feinfühligkeit und frühe Gehirnentwicklung</vt:lpstr>
      <vt:lpstr>Feinfühligkeit und frühe Gehirnentwicklung</vt:lpstr>
      <vt:lpstr>Feinfühligkeit und frühe Gehirnentwicklung</vt:lpstr>
      <vt:lpstr>Feinfühligkeit und frühe Gehirnentwicklung</vt:lpstr>
      <vt:lpstr>Feinfühligkeit und frühe Gehirnentwicklung</vt:lpstr>
      <vt:lpstr>Feinfühligkeit und frühe Gehirnentwicklung</vt:lpstr>
      <vt:lpstr>Margot Sunderland 2017</vt:lpstr>
      <vt:lpstr>Feinfühligkeit und frühe Gehirnentwicklung</vt:lpstr>
      <vt:lpstr>PowerPoint-Präsentation</vt:lpstr>
      <vt:lpstr>PowerPoint-Präsentation</vt:lpstr>
      <vt:lpstr>Ist Feinfühligkeit trainierbar?</vt:lpstr>
      <vt:lpstr>Ist Feinfühligkeit trainierbar?</vt:lpstr>
      <vt:lpstr>Ist Feinfühligkeit trainierbar?</vt:lpstr>
      <vt:lpstr>Interaktionsqualität zeigt sich in  feinfühliger Begleitung</vt:lpstr>
      <vt:lpstr>Beziehungen mit Kindern im Alter von 3 bis 6 Jahren gestalten</vt:lpstr>
      <vt:lpstr>  Stressregulation –   die Aufgabe der Eltern!</vt:lpstr>
      <vt:lpstr>  Stressregulation –   die Aufgabe der Eltern!</vt:lpstr>
      <vt:lpstr>  Stressregulation –   die Aufgabe der Eltern!</vt:lpstr>
      <vt:lpstr>Co-Sleeping statt Schlaftraining</vt:lpstr>
      <vt:lpstr>Co-Sleeping statt Schlaftraining</vt:lpstr>
      <vt:lpstr>Co-Sleeping statt Schlaftraining</vt:lpstr>
      <vt:lpstr>Trennung und außerfamiliäre Betreuung</vt:lpstr>
      <vt:lpstr>Trennung und außerfamiliäre Betreuung</vt:lpstr>
      <vt:lpstr>Trennung und außerfamiliäre Betreuung</vt:lpstr>
      <vt:lpstr>PowerPoint-Präsentation</vt:lpstr>
      <vt:lpstr>PowerPoint-Präsentation</vt:lpstr>
      <vt:lpstr>Literatur- und Quellenangaben</vt:lpstr>
    </vt:vector>
  </TitlesOfParts>
  <Company>Staatsinstitut für Frühpädagogik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Bindung und Gehirnentwicklung  in den ersten Lebensjahren</dc:title>
  <dc:creator>PD. Dr. Fabienne Becker-Stoll</dc:creator>
  <cp:lastModifiedBy>Christine Schnelzer</cp:lastModifiedBy>
  <cp:revision>56</cp:revision>
  <dcterms:created xsi:type="dcterms:W3CDTF">2017-11-28T12:42:14Z</dcterms:created>
  <dcterms:modified xsi:type="dcterms:W3CDTF">2018-05-08T12:42:42Z</dcterms:modified>
</cp:coreProperties>
</file>